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306" r:id="rId2"/>
    <p:sldId id="307" r:id="rId3"/>
    <p:sldId id="256" r:id="rId4"/>
    <p:sldId id="305" r:id="rId5"/>
    <p:sldId id="265" r:id="rId6"/>
    <p:sldId id="257" r:id="rId7"/>
    <p:sldId id="267" r:id="rId8"/>
    <p:sldId id="300" r:id="rId9"/>
    <p:sldId id="301" r:id="rId10"/>
    <p:sldId id="292" r:id="rId11"/>
    <p:sldId id="293" r:id="rId12"/>
    <p:sldId id="294" r:id="rId13"/>
    <p:sldId id="295" r:id="rId14"/>
    <p:sldId id="297" r:id="rId15"/>
    <p:sldId id="296" r:id="rId16"/>
    <p:sldId id="298" r:id="rId17"/>
    <p:sldId id="299" r:id="rId18"/>
    <p:sldId id="263" r:id="rId19"/>
    <p:sldId id="261" r:id="rId20"/>
    <p:sldId id="266" r:id="rId21"/>
    <p:sldId id="259" r:id="rId22"/>
    <p:sldId id="262" r:id="rId23"/>
    <p:sldId id="258" r:id="rId24"/>
    <p:sldId id="289" r:id="rId25"/>
    <p:sldId id="290" r:id="rId26"/>
    <p:sldId id="260" r:id="rId27"/>
    <p:sldId id="291" r:id="rId28"/>
    <p:sldId id="279" r:id="rId29"/>
    <p:sldId id="281" r:id="rId30"/>
    <p:sldId id="280" r:id="rId31"/>
    <p:sldId id="282" r:id="rId32"/>
    <p:sldId id="278" r:id="rId33"/>
    <p:sldId id="286" r:id="rId34"/>
    <p:sldId id="268" r:id="rId35"/>
    <p:sldId id="285" r:id="rId36"/>
    <p:sldId id="302" r:id="rId37"/>
    <p:sldId id="270" r:id="rId38"/>
    <p:sldId id="283" r:id="rId39"/>
    <p:sldId id="271" r:id="rId40"/>
    <p:sldId id="284" r:id="rId41"/>
    <p:sldId id="269" r:id="rId42"/>
    <p:sldId id="276" r:id="rId43"/>
    <p:sldId id="264" r:id="rId44"/>
    <p:sldId id="273" r:id="rId45"/>
    <p:sldId id="272" r:id="rId46"/>
    <p:sldId id="274" r:id="rId47"/>
    <p:sldId id="275" r:id="rId48"/>
    <p:sldId id="288" r:id="rId49"/>
    <p:sldId id="287" r:id="rId50"/>
    <p:sldId id="303" r:id="rId51"/>
    <p:sldId id="304"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3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BADD75-E521-47AA-9674-EE18F9174F15}" type="datetimeFigureOut">
              <a:rPr lang="en-US" smtClean="0"/>
              <a:t>9/28/2015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3D1CCB-4E79-4537-AB5A-1901C2D3BE22}" type="slidenum">
              <a:rPr lang="en-US" smtClean="0"/>
              <a:t>‹#›</a:t>
            </a:fld>
            <a:endParaRPr lang="en-US" dirty="0"/>
          </a:p>
        </p:txBody>
      </p:sp>
    </p:spTree>
    <p:extLst>
      <p:ext uri="{BB962C8B-B14F-4D97-AF65-F5344CB8AC3E}">
        <p14:creationId xmlns:p14="http://schemas.microsoft.com/office/powerpoint/2010/main" val="1553403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http://www.edutopia.org/sel-research-learning-outcomes</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1</a:t>
            </a:fld>
            <a:endParaRPr lang="en-US" dirty="0"/>
          </a:p>
        </p:txBody>
      </p:sp>
    </p:spTree>
    <p:extLst>
      <p:ext uri="{BB962C8B-B14F-4D97-AF65-F5344CB8AC3E}">
        <p14:creationId xmlns:p14="http://schemas.microsoft.com/office/powerpoint/2010/main" val="2530530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Permission to stop – relief, rest, revelation</a:t>
            </a:r>
            <a:r>
              <a:rPr lang="en-US" baseline="0" dirty="0" smtClean="0"/>
              <a:t> to feel a certain way, the stopping makes the student feel , be aware of their own self-awareness and allows compassion to arise. </a:t>
            </a:r>
          </a:p>
          <a:p>
            <a:r>
              <a:rPr lang="en-US" dirty="0" smtClean="0"/>
              <a:t>Teach thought, teach</a:t>
            </a:r>
            <a:r>
              <a:rPr lang="en-US" baseline="0" dirty="0" smtClean="0"/>
              <a:t> awareness, teach students to calm the noise of our culture and become aware of the beauty of silence – thought, reflection, connection is very powerful to students …practice needed to do this. Practice = goal, away from perfection to  the process -  no wrong way to do this , use it in many different environments. Cultivation – what is means to do the same thing over and over again to see how it changes – refinement ….</a:t>
            </a:r>
          </a:p>
          <a:p>
            <a:r>
              <a:rPr lang="en-US" baseline="0" dirty="0" smtClean="0"/>
              <a:t>Stress – due to instant gratification – what can you do to help them deal with stress  by centering yourself, to help with anxiety both in class, sports, home, work….((Sacred Hoops – Phil Jackson))coach </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23</a:t>
            </a:fld>
            <a:endParaRPr lang="en-US" dirty="0"/>
          </a:p>
        </p:txBody>
      </p:sp>
    </p:spTree>
    <p:extLst>
      <p:ext uri="{BB962C8B-B14F-4D97-AF65-F5344CB8AC3E}">
        <p14:creationId xmlns:p14="http://schemas.microsoft.com/office/powerpoint/2010/main" val="888213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http://www.contemplativemind.org/programs/conferences</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24</a:t>
            </a:fld>
            <a:endParaRPr lang="en-US" dirty="0"/>
          </a:p>
        </p:txBody>
      </p:sp>
    </p:spTree>
    <p:extLst>
      <p:ext uri="{BB962C8B-B14F-4D97-AF65-F5344CB8AC3E}">
        <p14:creationId xmlns:p14="http://schemas.microsoft.com/office/powerpoint/2010/main" val="358251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http://www.contemplativemind.org/archives/tag/psychology</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25</a:t>
            </a:fld>
            <a:endParaRPr lang="en-US" dirty="0"/>
          </a:p>
        </p:txBody>
      </p:sp>
    </p:spTree>
    <p:extLst>
      <p:ext uri="{BB962C8B-B14F-4D97-AF65-F5344CB8AC3E}">
        <p14:creationId xmlns:p14="http://schemas.microsoft.com/office/powerpoint/2010/main" val="2182119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https://www.youtube.com/watch?v=cL7fdbGua3s</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26</a:t>
            </a:fld>
            <a:endParaRPr lang="en-US"/>
          </a:p>
        </p:txBody>
      </p:sp>
    </p:spTree>
    <p:extLst>
      <p:ext uri="{BB962C8B-B14F-4D97-AF65-F5344CB8AC3E}">
        <p14:creationId xmlns:p14="http://schemas.microsoft.com/office/powerpoint/2010/main" val="361644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http://www.umassmed.edu/cfm/   Center</a:t>
            </a:r>
            <a:r>
              <a:rPr lang="en-US" baseline="0" dirty="0" smtClean="0"/>
              <a:t> for Mindfulness resources include videos, webinars and more</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29</a:t>
            </a:fld>
            <a:endParaRPr lang="en-US" dirty="0"/>
          </a:p>
        </p:txBody>
      </p:sp>
    </p:spTree>
    <p:extLst>
      <p:ext uri="{BB962C8B-B14F-4D97-AF65-F5344CB8AC3E}">
        <p14:creationId xmlns:p14="http://schemas.microsoft.com/office/powerpoint/2010/main" val="2406027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Springer </a:t>
            </a:r>
            <a:r>
              <a:rPr lang="en-US" sz="1200" b="0" i="0" u="none" strike="noStrike" kern="1200" baseline="0" dirty="0" err="1" smtClean="0">
                <a:solidFill>
                  <a:schemeClr val="tx1"/>
                </a:solidFill>
                <a:latin typeface="+mn-lt"/>
                <a:ea typeface="+mn-ea"/>
                <a:cs typeface="+mn-cs"/>
              </a:rPr>
              <a:t>Science+Business</a:t>
            </a:r>
            <a:r>
              <a:rPr lang="en-US" sz="1200" b="0" i="0" u="none" strike="noStrike" kern="1200" baseline="0" dirty="0" smtClean="0">
                <a:solidFill>
                  <a:schemeClr val="tx1"/>
                </a:solidFill>
                <a:latin typeface="+mn-lt"/>
                <a:ea typeface="+mn-ea"/>
                <a:cs typeface="+mn-cs"/>
              </a:rPr>
              <a:t> Media, LLC 2012 </a:t>
            </a:r>
            <a:r>
              <a:rPr lang="en-US" sz="1200" b="1" i="1" u="none" strike="noStrike" kern="1200" baseline="0" dirty="0" smtClean="0">
                <a:solidFill>
                  <a:schemeClr val="tx1"/>
                </a:solidFill>
                <a:latin typeface="+mn-lt"/>
                <a:ea typeface="+mn-ea"/>
                <a:cs typeface="+mn-cs"/>
              </a:rPr>
              <a:t> Mindfulness </a:t>
            </a:r>
            <a:r>
              <a:rPr lang="en-US" sz="1200" b="0" i="0" u="none" strike="noStrike" kern="1200" baseline="0" dirty="0" smtClean="0">
                <a:solidFill>
                  <a:schemeClr val="tx1"/>
                </a:solidFill>
                <a:latin typeface="+mn-lt"/>
                <a:ea typeface="+mn-ea"/>
                <a:cs typeface="+mn-cs"/>
              </a:rPr>
              <a:t>DOI 10.1007/s12671-012-0094-5  ; Vol 1 Number 1 March 2010</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31</a:t>
            </a:fld>
            <a:endParaRPr lang="en-US" dirty="0"/>
          </a:p>
        </p:txBody>
      </p:sp>
    </p:spTree>
    <p:extLst>
      <p:ext uri="{BB962C8B-B14F-4D97-AF65-F5344CB8AC3E}">
        <p14:creationId xmlns:p14="http://schemas.microsoft.com/office/powerpoint/2010/main" val="278636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Advances in School Mental Health Promotion VOLUME 2 ISSUE 1 - January 2009 </a:t>
            </a:r>
            <a:r>
              <a:rPr lang="en-US" sz="1200" b="0" i="0" u="none" strike="noStrike" kern="1200" baseline="0" dirty="0" smtClean="0">
                <a:solidFill>
                  <a:schemeClr val="tx1"/>
                </a:solidFill>
                <a:latin typeface="+mn-lt"/>
                <a:ea typeface="+mn-ea"/>
                <a:cs typeface="+mn-cs"/>
              </a:rPr>
              <a:t>© The Clifford Beers Foundation &amp; University of Maryland</a:t>
            </a:r>
          </a:p>
          <a:p>
            <a:r>
              <a:rPr lang="en-US" sz="1200" b="0" i="0" u="none" strike="noStrike" kern="1200" baseline="0" dirty="0" smtClean="0">
                <a:solidFill>
                  <a:schemeClr val="tx1"/>
                </a:solidFill>
                <a:latin typeface="+mn-lt"/>
                <a:ea typeface="+mn-ea"/>
                <a:cs typeface="+mn-cs"/>
              </a:rPr>
              <a:t>Learning to BREATHE: A Pilot Trial of a Mindfulness Curriculum for Adolescents</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32</a:t>
            </a:fld>
            <a:endParaRPr lang="en-US" dirty="0"/>
          </a:p>
        </p:txBody>
      </p:sp>
    </p:spTree>
    <p:extLst>
      <p:ext uri="{BB962C8B-B14F-4D97-AF65-F5344CB8AC3E}">
        <p14:creationId xmlns:p14="http://schemas.microsoft.com/office/powerpoint/2010/main" val="4151850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http://greatergood.berkeley.edu/</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33</a:t>
            </a:fld>
            <a:endParaRPr lang="en-US" dirty="0"/>
          </a:p>
        </p:txBody>
      </p:sp>
    </p:spTree>
    <p:extLst>
      <p:ext uri="{BB962C8B-B14F-4D97-AF65-F5344CB8AC3E}">
        <p14:creationId xmlns:p14="http://schemas.microsoft.com/office/powerpoint/2010/main" val="1519866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http://ggia.berkeley.edu/   </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34</a:t>
            </a:fld>
            <a:endParaRPr lang="en-US"/>
          </a:p>
        </p:txBody>
      </p:sp>
    </p:spTree>
    <p:extLst>
      <p:ext uri="{BB962C8B-B14F-4D97-AF65-F5344CB8AC3E}">
        <p14:creationId xmlns:p14="http://schemas.microsoft.com/office/powerpoint/2010/main" val="24578450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35</a:t>
            </a:fld>
            <a:endParaRPr lang="en-US" dirty="0"/>
          </a:p>
        </p:txBody>
      </p:sp>
    </p:spTree>
    <p:extLst>
      <p:ext uri="{BB962C8B-B14F-4D97-AF65-F5344CB8AC3E}">
        <p14:creationId xmlns:p14="http://schemas.microsoft.com/office/powerpoint/2010/main" val="4271504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http://www.viacharacter.org/www/Professionals/Character-Development</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11</a:t>
            </a:fld>
            <a:endParaRPr lang="en-US" dirty="0"/>
          </a:p>
        </p:txBody>
      </p:sp>
    </p:spTree>
    <p:extLst>
      <p:ext uri="{BB962C8B-B14F-4D97-AF65-F5344CB8AC3E}">
        <p14:creationId xmlns:p14="http://schemas.microsoft.com/office/powerpoint/2010/main" val="309853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37</a:t>
            </a:fld>
            <a:endParaRPr lang="en-US" dirty="0"/>
          </a:p>
        </p:txBody>
      </p:sp>
    </p:spTree>
    <p:extLst>
      <p:ext uri="{BB962C8B-B14F-4D97-AF65-F5344CB8AC3E}">
        <p14:creationId xmlns:p14="http://schemas.microsoft.com/office/powerpoint/2010/main" val="32884700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http://emmons.faculty.ucdavis.edu/</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38</a:t>
            </a:fld>
            <a:endParaRPr lang="en-US" dirty="0"/>
          </a:p>
        </p:txBody>
      </p:sp>
    </p:spTree>
    <p:extLst>
      <p:ext uri="{BB962C8B-B14F-4D97-AF65-F5344CB8AC3E}">
        <p14:creationId xmlns:p14="http://schemas.microsoft.com/office/powerpoint/2010/main" val="6083356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http://emmons.faculty.ucdavis.edu/publications/  PDFs you can download from his site </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40</a:t>
            </a:fld>
            <a:endParaRPr lang="en-US" dirty="0"/>
          </a:p>
        </p:txBody>
      </p:sp>
    </p:spTree>
    <p:extLst>
      <p:ext uri="{BB962C8B-B14F-4D97-AF65-F5344CB8AC3E}">
        <p14:creationId xmlns:p14="http://schemas.microsoft.com/office/powerpoint/2010/main" val="21591164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http://greatergood.berkeley.edu/topic/gratitude</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41</a:t>
            </a:fld>
            <a:endParaRPr lang="en-US" dirty="0"/>
          </a:p>
        </p:txBody>
      </p:sp>
    </p:spTree>
    <p:extLst>
      <p:ext uri="{BB962C8B-B14F-4D97-AF65-F5344CB8AC3E}">
        <p14:creationId xmlns:p14="http://schemas.microsoft.com/office/powerpoint/2010/main" val="24012583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https://www.youtube.com/watch?v=oHv6vTKD6lg   Soul Pancake  watch, share with students</a:t>
            </a:r>
            <a:r>
              <a:rPr lang="en-US" baseline="0" dirty="0" smtClean="0"/>
              <a:t> </a:t>
            </a:r>
          </a:p>
          <a:p>
            <a:r>
              <a:rPr lang="en-US" baseline="0" dirty="0" smtClean="0"/>
              <a:t>Teens Health – Nemours </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42</a:t>
            </a:fld>
            <a:endParaRPr lang="en-US" dirty="0"/>
          </a:p>
        </p:txBody>
      </p:sp>
    </p:spTree>
    <p:extLst>
      <p:ext uri="{BB962C8B-B14F-4D97-AF65-F5344CB8AC3E}">
        <p14:creationId xmlns:p14="http://schemas.microsoft.com/office/powerpoint/2010/main" val="3490850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https://www.youtube.com/watch?v=xeZW8Jp2LZo</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43</a:t>
            </a:fld>
            <a:endParaRPr lang="en-US" dirty="0"/>
          </a:p>
        </p:txBody>
      </p:sp>
    </p:spTree>
    <p:extLst>
      <p:ext uri="{BB962C8B-B14F-4D97-AF65-F5344CB8AC3E}">
        <p14:creationId xmlns:p14="http://schemas.microsoft.com/office/powerpoint/2010/main" val="784827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http://www.gratefulness.org/resource/eight-ways/</a:t>
            </a:r>
          </a:p>
          <a:p>
            <a:r>
              <a:rPr lang="en-US" dirty="0" smtClean="0"/>
              <a:t>http://www.gratefulness.org/explore/new-to-gratefulness/</a:t>
            </a:r>
          </a:p>
          <a:p>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46</a:t>
            </a:fld>
            <a:endParaRPr lang="en-US" dirty="0"/>
          </a:p>
        </p:txBody>
      </p:sp>
    </p:spTree>
    <p:extLst>
      <p:ext uri="{BB962C8B-B14F-4D97-AF65-F5344CB8AC3E}">
        <p14:creationId xmlns:p14="http://schemas.microsoft.com/office/powerpoint/2010/main" val="24091462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http://sonjalyubomirsky.com/positive-psychology-laboratory/</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47</a:t>
            </a:fld>
            <a:endParaRPr lang="en-US" dirty="0"/>
          </a:p>
        </p:txBody>
      </p:sp>
    </p:spTree>
    <p:extLst>
      <p:ext uri="{BB962C8B-B14F-4D97-AF65-F5344CB8AC3E}">
        <p14:creationId xmlns:p14="http://schemas.microsoft.com/office/powerpoint/2010/main" val="41881080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48</a:t>
            </a:fld>
            <a:endParaRPr lang="en-US" dirty="0"/>
          </a:p>
        </p:txBody>
      </p:sp>
    </p:spTree>
    <p:extLst>
      <p:ext uri="{BB962C8B-B14F-4D97-AF65-F5344CB8AC3E}">
        <p14:creationId xmlns:p14="http://schemas.microsoft.com/office/powerpoint/2010/main" val="1015100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http://www.pursuit-of-happiness.org/</a:t>
            </a:r>
          </a:p>
          <a:p>
            <a:r>
              <a:rPr lang="en-US" dirty="0" smtClean="0"/>
              <a:t>Share RU project site for POH course</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50</a:t>
            </a:fld>
            <a:endParaRPr lang="en-US" dirty="0"/>
          </a:p>
        </p:txBody>
      </p:sp>
    </p:spTree>
    <p:extLst>
      <p:ext uri="{BB962C8B-B14F-4D97-AF65-F5344CB8AC3E}">
        <p14:creationId xmlns:p14="http://schemas.microsoft.com/office/powerpoint/2010/main" val="3346140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View in workshop</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12</a:t>
            </a:fld>
            <a:endParaRPr lang="en-US" dirty="0"/>
          </a:p>
        </p:txBody>
      </p:sp>
    </p:spTree>
    <p:extLst>
      <p:ext uri="{BB962C8B-B14F-4D97-AF65-F5344CB8AC3E}">
        <p14:creationId xmlns:p14="http://schemas.microsoft.com/office/powerpoint/2010/main" val="2359227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http://www.viacharacter.org/www/The-Survey</a:t>
            </a:r>
          </a:p>
          <a:p>
            <a:r>
              <a:rPr lang="en-US" dirty="0" smtClean="0"/>
              <a:t>https://www.authentichappiness.sas.upenn.edu/testcenter</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13</a:t>
            </a:fld>
            <a:endParaRPr lang="en-US" dirty="0"/>
          </a:p>
        </p:txBody>
      </p:sp>
    </p:spTree>
    <p:extLst>
      <p:ext uri="{BB962C8B-B14F-4D97-AF65-F5344CB8AC3E}">
        <p14:creationId xmlns:p14="http://schemas.microsoft.com/office/powerpoint/2010/main" val="381814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http://www.viacharacter.org/resources/the-pyramid-of-power/</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16</a:t>
            </a:fld>
            <a:endParaRPr lang="en-US" dirty="0"/>
          </a:p>
        </p:txBody>
      </p:sp>
    </p:spTree>
    <p:extLst>
      <p:ext uri="{BB962C8B-B14F-4D97-AF65-F5344CB8AC3E}">
        <p14:creationId xmlns:p14="http://schemas.microsoft.com/office/powerpoint/2010/main" val="4273578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http://www.viacharacter.org/resources/wp-content/uploads/2014/06/Build-Your-Strengths_March-2014.pdf</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17</a:t>
            </a:fld>
            <a:endParaRPr lang="en-US" dirty="0"/>
          </a:p>
        </p:txBody>
      </p:sp>
    </p:spTree>
    <p:extLst>
      <p:ext uri="{BB962C8B-B14F-4D97-AF65-F5344CB8AC3E}">
        <p14:creationId xmlns:p14="http://schemas.microsoft.com/office/powerpoint/2010/main" val="3570161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https://www.youtube.com/watch?v=2i2B44sLVCM</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18</a:t>
            </a:fld>
            <a:endParaRPr lang="en-US"/>
          </a:p>
        </p:txBody>
      </p:sp>
    </p:spTree>
    <p:extLst>
      <p:ext uri="{BB962C8B-B14F-4D97-AF65-F5344CB8AC3E}">
        <p14:creationId xmlns:p14="http://schemas.microsoft.com/office/powerpoint/2010/main" val="7299973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https://www.youtube.com/watch?list=UUPfDETmabmiBHjNrPPHlF5A&amp;v=D83VV18Lc5s</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21</a:t>
            </a:fld>
            <a:endParaRPr lang="en-US"/>
          </a:p>
        </p:txBody>
      </p:sp>
    </p:spTree>
    <p:extLst>
      <p:ext uri="{BB962C8B-B14F-4D97-AF65-F5344CB8AC3E}">
        <p14:creationId xmlns:p14="http://schemas.microsoft.com/office/powerpoint/2010/main" val="30675327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Discussed</a:t>
            </a:r>
            <a:r>
              <a:rPr lang="en-US" baseline="0" dirty="0" smtClean="0"/>
              <a:t> in the video</a:t>
            </a:r>
            <a:endParaRPr lang="en-US" dirty="0"/>
          </a:p>
        </p:txBody>
      </p:sp>
      <p:sp>
        <p:nvSpPr>
          <p:cNvPr id="4" name="Slide Number Placeholder 3"/>
          <p:cNvSpPr>
            <a:spLocks noGrp="1"/>
          </p:cNvSpPr>
          <p:nvPr>
            <p:ph type="sldNum" sz="quarter" idx="10"/>
          </p:nvPr>
        </p:nvSpPr>
        <p:spPr/>
        <p:txBody>
          <a:bodyPr/>
          <a:lstStyle/>
          <a:p>
            <a:fld id="{5C3D1CCB-4E79-4537-AB5A-1901C2D3BE22}" type="slidenum">
              <a:rPr lang="en-US" smtClean="0"/>
              <a:t>22</a:t>
            </a:fld>
            <a:endParaRPr lang="en-US" dirty="0"/>
          </a:p>
        </p:txBody>
      </p:sp>
    </p:spTree>
    <p:extLst>
      <p:ext uri="{BB962C8B-B14F-4D97-AF65-F5344CB8AC3E}">
        <p14:creationId xmlns:p14="http://schemas.microsoft.com/office/powerpoint/2010/main" val="2489674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195860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205765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433554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248166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965855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986022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2507229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1352370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189798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426743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439AE1-52E4-4ADE-B5B1-C94F85CAAE33}" type="datetimeFigureOut">
              <a:rPr lang="en-US" smtClean="0"/>
              <a:t>9/28/2015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6D56390-7336-421E-957C-0C5FC2B062D1}" type="slidenum">
              <a:rPr lang="en-US" smtClean="0"/>
              <a:t>‹#›</a:t>
            </a:fld>
            <a:endParaRPr lang="en-US" dirty="0"/>
          </a:p>
        </p:txBody>
      </p:sp>
    </p:spTree>
    <p:extLst>
      <p:ext uri="{BB962C8B-B14F-4D97-AF65-F5344CB8AC3E}">
        <p14:creationId xmlns:p14="http://schemas.microsoft.com/office/powerpoint/2010/main" val="829185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439AE1-52E4-4ADE-B5B1-C94F85CAAE33}" type="datetimeFigureOut">
              <a:rPr lang="en-US" smtClean="0"/>
              <a:t>9/28/2015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D56390-7336-421E-957C-0C5FC2B062D1}" type="slidenum">
              <a:rPr lang="en-US" smtClean="0"/>
              <a:t>‹#›</a:t>
            </a:fld>
            <a:endParaRPr lang="en-US" dirty="0"/>
          </a:p>
        </p:txBody>
      </p:sp>
    </p:spTree>
    <p:extLst>
      <p:ext uri="{BB962C8B-B14F-4D97-AF65-F5344CB8AC3E}">
        <p14:creationId xmlns:p14="http://schemas.microsoft.com/office/powerpoint/2010/main" val="7999972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ideo" Target="https://www.youtube.com/embed/DqNn9qWoO1M" TargetMode="Externa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www.viacharacter.org/www/Character-Strengths" TargetMode="External"/><Relationship Id="rId2" Type="http://schemas.openxmlformats.org/officeDocument/2006/relationships/hyperlink" Target="http://www.viacharacter.org/www/LinkClick.aspx?link=http://www.viacharacter.org/Survey/Account/Register&amp;tabid=57&amp;portalid=0&amp;mid=485" TargetMode="External"/><Relationship Id="rId1" Type="http://schemas.openxmlformats.org/officeDocument/2006/relationships/slideLayout" Target="../slideLayouts/slideLayout6.xml"/><Relationship Id="rId4" Type="http://schemas.openxmlformats.org/officeDocument/2006/relationships/hyperlink" Target="http://www.viacharacter.org/www/Professionals/Character-Developmen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s://www.youtube.com/watch?v=BdQRECe37K0"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authentichappiness.sas.upenn.edu/testcenter"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9.tmp"/></Relationships>
</file>

<file path=ppt/slides/_rels/slide14.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video" Target="https://www.youtube.com/embed/7K2uSg-_KlI"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list=UUPfDETmabmiBHjNrPPHlF5A&amp;v=D83VV18Lc5s"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www.mindfulschools.org/resources/sample-lesson/" TargetMode="Externa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fEINtdXIqns"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hyperlink" Target="http://dx.doi.org/10.14221/ajte.2012v37n12.2" TargetMode="Externa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dx.doi.org/10.14221/ajte.2012v37n12.2"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greatergood.berkeley.edu/" TargetMode="External"/><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20.tmp"/></Relationships>
</file>

<file path=ppt/slides/_rels/slide34.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hyperlink" Target="https://www.youtube.com/watch?v=oHv6vTKD6lg" TargetMode="External"/><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hyperlink" Target="http://kidshealth.org/teen/your_mind/emotions/gratitude-worksheet.html"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hyperlink" Target="http://greatergood.berkeley.edu/expandinggratitude" TargetMode="Externa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8" Type="http://schemas.openxmlformats.org/officeDocument/2006/relationships/hyperlink" Target="http://greatergood.berkeley.edu/topic/gratitude/definition" TargetMode="External"/><Relationship Id="rId3" Type="http://schemas.openxmlformats.org/officeDocument/2006/relationships/hyperlink" Target="http://greatergood.berkeley.edu/expandinggratitude/gratitude_research_grant_winners" TargetMode="External"/><Relationship Id="rId7" Type="http://schemas.openxmlformats.org/officeDocument/2006/relationships/hyperlink" Target="http://greatergood.berkeley.edu/topic/gratitude" TargetMode="External"/><Relationship Id="rId2" Type="http://schemas.openxmlformats.org/officeDocument/2006/relationships/hyperlink" Target="http://greatergood.berkeley.edu/expandinggratitude" TargetMode="External"/><Relationship Id="rId1" Type="http://schemas.openxmlformats.org/officeDocument/2006/relationships/slideLayout" Target="../slideLayouts/slideLayout7.xml"/><Relationship Id="rId6" Type="http://schemas.openxmlformats.org/officeDocument/2006/relationships/hyperlink" Target="http://greatergood.berkeley.edu/youth_gratitude_project" TargetMode="External"/><Relationship Id="rId11" Type="http://schemas.openxmlformats.org/officeDocument/2006/relationships/image" Target="../media/image29.tmp"/><Relationship Id="rId5" Type="http://schemas.openxmlformats.org/officeDocument/2006/relationships/hyperlink" Target="http://greatergood.berkeley.edu/digital_gratitude_journal" TargetMode="External"/><Relationship Id="rId10" Type="http://schemas.openxmlformats.org/officeDocument/2006/relationships/hyperlink" Target="http://greatergood.berkeley.edu/expandinggratitude/gratitude_education" TargetMode="External"/><Relationship Id="rId4" Type="http://schemas.openxmlformats.org/officeDocument/2006/relationships/hyperlink" Target="http://greatergood.berkeley.edu/expandinggratitude/gratitude_dissertation_fellows" TargetMode="External"/><Relationship Id="rId9" Type="http://schemas.openxmlformats.org/officeDocument/2006/relationships/hyperlink" Target="http://greatergood.berkeley.edu/resources/studies#gratitude"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0.tmp"/><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1.tmp"/><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8" Type="http://schemas.openxmlformats.org/officeDocument/2006/relationships/hyperlink" Target="http://kidshealth.org/teen/your_mind/best_self/best-self-center.html" TargetMode="External"/><Relationship Id="rId13" Type="http://schemas.openxmlformats.org/officeDocument/2006/relationships/hyperlink" Target="http://kidshealth.org/teen/your_mind/best_self/smiling.html" TargetMode="External"/><Relationship Id="rId18" Type="http://schemas.openxmlformats.org/officeDocument/2006/relationships/hyperlink" Target="http://kidshealth.org/teen/your_mind/best_self/emotional-reactions.html" TargetMode="External"/><Relationship Id="rId3" Type="http://schemas.openxmlformats.org/officeDocument/2006/relationships/hyperlink" Target="http://kidshealth.org/teen/your_mind/best_self/positive-emotions.html" TargetMode="External"/><Relationship Id="rId7" Type="http://schemas.openxmlformats.org/officeDocument/2006/relationships/hyperlink" Target="http://kidshealth.org/teen/your_mind/best_self/assertive.html" TargetMode="External"/><Relationship Id="rId12" Type="http://schemas.openxmlformats.org/officeDocument/2006/relationships/hyperlink" Target="http://kidshealth.org/teen/your_mind/best_self/EQ.html" TargetMode="External"/><Relationship Id="rId17" Type="http://schemas.openxmlformats.org/officeDocument/2006/relationships/hyperlink" Target="http://kidshealth.org/teen/your_mind/best_self/self-esteem-quiz.html" TargetMode="External"/><Relationship Id="rId2" Type="http://schemas.openxmlformats.org/officeDocument/2006/relationships/image" Target="../media/image33.png"/><Relationship Id="rId16" Type="http://schemas.openxmlformats.org/officeDocument/2006/relationships/hyperlink" Target="http://kidshealth.org/teen/your_mind/best_self/happy-life.html" TargetMode="External"/><Relationship Id="rId20" Type="http://schemas.openxmlformats.org/officeDocument/2006/relationships/hyperlink" Target="http://kidshealth.org/teen/your_mind/best_self/positive-worksheet.html" TargetMode="External"/><Relationship Id="rId1" Type="http://schemas.openxmlformats.org/officeDocument/2006/relationships/slideLayout" Target="../slideLayouts/slideLayout7.xml"/><Relationship Id="rId6" Type="http://schemas.openxmlformats.org/officeDocument/2006/relationships/hyperlink" Target="http://kidshealth.org/teen/your_mind/best_self/apologies.html" TargetMode="External"/><Relationship Id="rId11" Type="http://schemas.openxmlformats.org/officeDocument/2006/relationships/hyperlink" Target="http://kidshealth.org/teen/your_mind/best_self/confidence-worksheet.html" TargetMode="External"/><Relationship Id="rId5" Type="http://schemas.openxmlformats.org/officeDocument/2006/relationships/hyperlink" Target="http://kidshealth.org/teen/your_mind/best_self/emotional-awareness.html" TargetMode="External"/><Relationship Id="rId15" Type="http://schemas.openxmlformats.org/officeDocument/2006/relationships/hyperlink" Target="http://kidshealth.org/teen/your_mind/best_self/gratitude-worksheet.html" TargetMode="External"/><Relationship Id="rId10" Type="http://schemas.openxmlformats.org/officeDocument/2006/relationships/hyperlink" Target="http://kidshealth.org/teen/your_mind/best_self/confidence.html" TargetMode="External"/><Relationship Id="rId19" Type="http://schemas.openxmlformats.org/officeDocument/2006/relationships/hyperlink" Target="http://kidshealth.org/teen/your_mind/best_self/optimism.html" TargetMode="External"/><Relationship Id="rId4" Type="http://schemas.openxmlformats.org/officeDocument/2006/relationships/hyperlink" Target="http://kidshealth.org/teen/your_mind/best_self/gratitude-practice.html" TargetMode="External"/><Relationship Id="rId9" Type="http://schemas.openxmlformats.org/officeDocument/2006/relationships/hyperlink" Target="http://kidshealth.org/teen/your_mind/best_self/choose-mood.html" TargetMode="External"/><Relationship Id="rId14" Type="http://schemas.openxmlformats.org/officeDocument/2006/relationships/hyperlink" Target="http://kidshealth.org/teen/your_mind/best_self/gratitude.html"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34.tmp"/><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35.tmp"/><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DqNn9qWoO1M"/>
          <p:cNvPicPr>
            <a:picLocks noRot="1" noChangeAspect="1"/>
          </p:cNvPicPr>
          <p:nvPr>
            <a:videoFile r:link="rId1"/>
          </p:nvPr>
        </p:nvPicPr>
        <p:blipFill>
          <a:blip r:embed="rId4"/>
          <a:stretch>
            <a:fillRect/>
          </a:stretch>
        </p:blipFill>
        <p:spPr>
          <a:xfrm>
            <a:off x="2286000" y="2143125"/>
            <a:ext cx="4572000" cy="2571750"/>
          </a:xfrm>
          <a:prstGeom prst="rect">
            <a:avLst/>
          </a:prstGeom>
        </p:spPr>
      </p:pic>
    </p:spTree>
    <p:extLst>
      <p:ext uri="{BB962C8B-B14F-4D97-AF65-F5344CB8AC3E}">
        <p14:creationId xmlns:p14="http://schemas.microsoft.com/office/powerpoint/2010/main" val="14394416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rgbClr val="00B050"/>
                </a:solidFill>
              </a:rPr>
              <a:t>Strengths</a:t>
            </a:r>
            <a:endParaRPr lang="en-US" b="1" u="sng" dirty="0">
              <a:solidFill>
                <a:srgbClr val="00B050"/>
              </a:solidFill>
            </a:endParaRPr>
          </a:p>
        </p:txBody>
      </p:sp>
      <p:sp>
        <p:nvSpPr>
          <p:cNvPr id="3" name="TextBox 2"/>
          <p:cNvSpPr txBox="1"/>
          <p:nvPr/>
        </p:nvSpPr>
        <p:spPr>
          <a:xfrm>
            <a:off x="152400" y="1447800"/>
            <a:ext cx="8915400" cy="6124754"/>
          </a:xfrm>
          <a:prstGeom prst="rect">
            <a:avLst/>
          </a:prstGeom>
          <a:noFill/>
        </p:spPr>
        <p:txBody>
          <a:bodyPr wrap="square" rtlCol="0">
            <a:spAutoFit/>
          </a:bodyPr>
          <a:lstStyle/>
          <a:p>
            <a:r>
              <a:rPr lang="en-US" sz="2800" dirty="0"/>
              <a:t>Character research shows that knowing and applying our </a:t>
            </a:r>
            <a:r>
              <a:rPr lang="en-US" sz="2800" u="sng" dirty="0">
                <a:hlinkClick r:id="rId2"/>
              </a:rPr>
              <a:t>unique character strength profile</a:t>
            </a:r>
            <a:r>
              <a:rPr lang="en-US" sz="2800" dirty="0"/>
              <a:t> increases our life satisfaction and well-being.  </a:t>
            </a:r>
            <a:endParaRPr lang="en-US" sz="2800" dirty="0" smtClean="0"/>
          </a:p>
          <a:p>
            <a:endParaRPr lang="en-US" sz="2800" dirty="0"/>
          </a:p>
          <a:p>
            <a:r>
              <a:rPr lang="en-US" sz="2800" dirty="0" smtClean="0"/>
              <a:t>Developing </a:t>
            </a:r>
            <a:r>
              <a:rPr lang="en-US" sz="2800" dirty="0"/>
              <a:t>your </a:t>
            </a:r>
            <a:r>
              <a:rPr lang="en-US" sz="2800" u="sng" dirty="0">
                <a:hlinkClick r:id="rId3"/>
              </a:rPr>
              <a:t>character strengths</a:t>
            </a:r>
            <a:r>
              <a:rPr lang="en-US" sz="2800" dirty="0"/>
              <a:t> can have a significant impact on quality of life as well as a positive effect on relationships, careers and personal </a:t>
            </a:r>
            <a:r>
              <a:rPr lang="en-US" sz="2800" dirty="0" smtClean="0"/>
              <a:t>growth</a:t>
            </a:r>
          </a:p>
          <a:p>
            <a:endParaRPr lang="en-US" sz="2800" dirty="0"/>
          </a:p>
          <a:p>
            <a:r>
              <a:rPr lang="en-US" sz="2800" dirty="0" smtClean="0">
                <a:hlinkClick r:id="rId4"/>
              </a:rPr>
              <a:t>http://www.viacharacter.org/www/Professionals/Character-Development</a:t>
            </a:r>
            <a:endParaRPr lang="en-US" sz="2800" dirty="0" smtClean="0"/>
          </a:p>
          <a:p>
            <a:endParaRPr lang="en-US" sz="2800" dirty="0"/>
          </a:p>
          <a:p>
            <a:endParaRPr lang="en-US" sz="2800" dirty="0" smtClean="0"/>
          </a:p>
          <a:p>
            <a:endParaRPr lang="en-US" sz="2800" dirty="0"/>
          </a:p>
          <a:p>
            <a:endParaRPr lang="en-US" sz="2800" dirty="0"/>
          </a:p>
        </p:txBody>
      </p:sp>
    </p:spTree>
    <p:extLst>
      <p:ext uri="{BB962C8B-B14F-4D97-AF65-F5344CB8AC3E}">
        <p14:creationId xmlns:p14="http://schemas.microsoft.com/office/powerpoint/2010/main" val="15563470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achers Motivate Students with Character Strengths Reports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2222774"/>
            <a:ext cx="7620000" cy="4544339"/>
          </a:xfrm>
          <a:prstGeom prst="rect">
            <a:avLst/>
          </a:prstGeom>
        </p:spPr>
      </p:pic>
      <p:sp>
        <p:nvSpPr>
          <p:cNvPr id="3" name="TextBox 2"/>
          <p:cNvSpPr txBox="1"/>
          <p:nvPr/>
        </p:nvSpPr>
        <p:spPr>
          <a:xfrm>
            <a:off x="152400" y="304800"/>
            <a:ext cx="8991600" cy="1815882"/>
          </a:xfrm>
          <a:prstGeom prst="rect">
            <a:avLst/>
          </a:prstGeom>
          <a:noFill/>
        </p:spPr>
        <p:txBody>
          <a:bodyPr wrap="square" rtlCol="0">
            <a:spAutoFit/>
          </a:bodyPr>
          <a:lstStyle/>
          <a:p>
            <a:r>
              <a:rPr lang="en-US" sz="2800" b="1" dirty="0"/>
              <a:t>The Journal of Positive Psychology: Dedicated to furthering research and promoting good practice </a:t>
            </a:r>
            <a:endParaRPr lang="en-US" sz="2800" b="1" dirty="0" smtClean="0"/>
          </a:p>
          <a:p>
            <a:r>
              <a:rPr lang="en-US" sz="2800" b="1" dirty="0" smtClean="0">
                <a:solidFill>
                  <a:srgbClr val="0070C0"/>
                </a:solidFill>
              </a:rPr>
              <a:t>Through </a:t>
            </a:r>
            <a:r>
              <a:rPr lang="en-US" sz="2800" b="1" dirty="0">
                <a:solidFill>
                  <a:srgbClr val="0070C0"/>
                </a:solidFill>
              </a:rPr>
              <a:t>the lens of strength: A framework for educating the heart</a:t>
            </a:r>
          </a:p>
        </p:txBody>
      </p:sp>
    </p:spTree>
    <p:extLst>
      <p:ext uri="{BB962C8B-B14F-4D97-AF65-F5344CB8AC3E}">
        <p14:creationId xmlns:p14="http://schemas.microsoft.com/office/powerpoint/2010/main" val="33987098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SCIENCE OF CHARACTER / VIA Institute - YouTube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286000"/>
            <a:ext cx="8229600" cy="4192213"/>
          </a:xfrm>
          <a:prstGeom prst="rect">
            <a:avLst/>
          </a:prstGeom>
        </p:spPr>
      </p:pic>
      <p:sp>
        <p:nvSpPr>
          <p:cNvPr id="4" name="TextBox 3"/>
          <p:cNvSpPr txBox="1"/>
          <p:nvPr/>
        </p:nvSpPr>
        <p:spPr>
          <a:xfrm>
            <a:off x="2067789" y="1693426"/>
            <a:ext cx="5008422" cy="369332"/>
          </a:xfrm>
          <a:prstGeom prst="rect">
            <a:avLst/>
          </a:prstGeom>
          <a:noFill/>
        </p:spPr>
        <p:txBody>
          <a:bodyPr wrap="none" rtlCol="0">
            <a:spAutoFit/>
          </a:bodyPr>
          <a:lstStyle/>
          <a:p>
            <a:r>
              <a:rPr lang="en-US" dirty="0" smtClean="0">
                <a:hlinkClick r:id="rId4"/>
              </a:rPr>
              <a:t>https://www.youtube.com/watch?v=BdQRECe37K0</a:t>
            </a:r>
            <a:endParaRPr lang="en-US" dirty="0"/>
          </a:p>
        </p:txBody>
      </p:sp>
      <p:sp>
        <p:nvSpPr>
          <p:cNvPr id="6" name="TextBox 5"/>
          <p:cNvSpPr txBox="1"/>
          <p:nvPr/>
        </p:nvSpPr>
        <p:spPr>
          <a:xfrm>
            <a:off x="533400" y="389930"/>
            <a:ext cx="8305800" cy="76944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The Science of Character</a:t>
            </a:r>
            <a:endPar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0996032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88680" cy="1676400"/>
          </a:xfrm>
        </p:spPr>
        <p:txBody>
          <a:bodyPr>
            <a:normAutofit fontScale="90000"/>
          </a:bodyPr>
          <a:lstStyle/>
          <a:p>
            <a:r>
              <a:rPr lang="en-US" b="1" dirty="0" smtClean="0">
                <a:solidFill>
                  <a:srgbClr val="C00000"/>
                </a:solidFill>
              </a:rPr>
              <a:t/>
            </a:r>
            <a:br>
              <a:rPr lang="en-US" b="1" dirty="0" smtClean="0">
                <a:solidFill>
                  <a:srgbClr val="C00000"/>
                </a:solidFill>
              </a:rPr>
            </a:br>
            <a:r>
              <a:rPr lang="en-US" b="1" dirty="0">
                <a:solidFill>
                  <a:srgbClr val="C00000"/>
                </a:solidFill>
              </a:rPr>
              <a:t/>
            </a:r>
            <a:br>
              <a:rPr lang="en-US" b="1" dirty="0">
                <a:solidFill>
                  <a:srgbClr val="C00000"/>
                </a:solidFill>
              </a:rPr>
            </a:br>
            <a:r>
              <a:rPr lang="en-US" b="1" dirty="0" smtClean="0">
                <a:solidFill>
                  <a:srgbClr val="C00000"/>
                </a:solidFill>
              </a:rPr>
              <a:t>Start by taking the VIA inventory</a:t>
            </a:r>
            <a:br>
              <a:rPr lang="en-US" b="1" dirty="0" smtClean="0">
                <a:solidFill>
                  <a:srgbClr val="C00000"/>
                </a:solidFill>
              </a:rPr>
            </a:br>
            <a:r>
              <a:rPr lang="en-US" sz="2800" b="1" dirty="0" smtClean="0">
                <a:solidFill>
                  <a:srgbClr val="C00000"/>
                </a:solidFill>
              </a:rPr>
              <a:t>Authentic Happiness – Seligman</a:t>
            </a:r>
            <a:br>
              <a:rPr lang="en-US" sz="2800" b="1" dirty="0" smtClean="0">
                <a:solidFill>
                  <a:srgbClr val="C00000"/>
                </a:solidFill>
              </a:rPr>
            </a:br>
            <a:r>
              <a:rPr lang="en-US" sz="2800" b="1" dirty="0" smtClean="0">
                <a:solidFill>
                  <a:srgbClr val="C00000"/>
                </a:solidFill>
                <a:hlinkClick r:id="rId3"/>
              </a:rPr>
              <a:t>https://www.authentichappiness.sas.upenn.edu/testcenter</a:t>
            </a:r>
            <a:r>
              <a:rPr lang="en-US" sz="2800" b="1" dirty="0" smtClean="0">
                <a:solidFill>
                  <a:srgbClr val="C00000"/>
                </a:solidFill>
              </a:rPr>
              <a:t> </a:t>
            </a:r>
            <a:br>
              <a:rPr lang="en-US" sz="2800" b="1" dirty="0" smtClean="0">
                <a:solidFill>
                  <a:srgbClr val="C00000"/>
                </a:solidFill>
              </a:rPr>
            </a:br>
            <a:r>
              <a:rPr lang="en-US" sz="2800" b="1" dirty="0" smtClean="0">
                <a:solidFill>
                  <a:srgbClr val="C00000"/>
                </a:solidFill>
              </a:rPr>
              <a:t/>
            </a:r>
            <a:br>
              <a:rPr lang="en-US" sz="2800" b="1" dirty="0" smtClean="0">
                <a:solidFill>
                  <a:srgbClr val="C00000"/>
                </a:solidFill>
              </a:rPr>
            </a:br>
            <a:r>
              <a:rPr lang="en-US" b="1" dirty="0" smtClean="0">
                <a:solidFill>
                  <a:srgbClr val="C00000"/>
                </a:solidFill>
              </a:rPr>
              <a:t/>
            </a:r>
            <a:br>
              <a:rPr lang="en-US" b="1" dirty="0" smtClean="0">
                <a:solidFill>
                  <a:srgbClr val="C00000"/>
                </a:solidFill>
              </a:rPr>
            </a:br>
            <a:endParaRPr lang="en-US" b="1" dirty="0">
              <a:solidFill>
                <a:srgbClr val="C00000"/>
              </a:solidFill>
            </a:endParaRPr>
          </a:p>
        </p:txBody>
      </p:sp>
      <p:pic>
        <p:nvPicPr>
          <p:cNvPr id="3" name="Picture 2" descr="Learn Your Character Strengths, Take the Via Survey on Character - Google Chrom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920" y="1981200"/>
            <a:ext cx="8382000" cy="4658014"/>
          </a:xfrm>
          <a:prstGeom prst="rect">
            <a:avLst/>
          </a:prstGeom>
        </p:spPr>
      </p:pic>
    </p:spTree>
    <p:extLst>
      <p:ext uri="{BB962C8B-B14F-4D97-AF65-F5344CB8AC3E}">
        <p14:creationId xmlns:p14="http://schemas.microsoft.com/office/powerpoint/2010/main" val="174437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ilding a Strengths Vocab | Featured Resources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209800"/>
            <a:ext cx="8763000" cy="4463930"/>
          </a:xfrm>
          <a:prstGeom prst="rect">
            <a:avLst/>
          </a:prstGeom>
        </p:spPr>
      </p:pic>
      <p:sp>
        <p:nvSpPr>
          <p:cNvPr id="3" name="TextBox 2"/>
          <p:cNvSpPr txBox="1"/>
          <p:nvPr/>
        </p:nvSpPr>
        <p:spPr>
          <a:xfrm>
            <a:off x="990600" y="304800"/>
            <a:ext cx="7690760" cy="1446550"/>
          </a:xfrm>
          <a:prstGeom prst="rect">
            <a:avLst/>
          </a:prstGeom>
          <a:noFill/>
        </p:spPr>
        <p:txBody>
          <a:bodyPr wrap="none" rtlCol="0">
            <a:spAutoFit/>
          </a:bodyPr>
          <a:lstStyle/>
          <a:p>
            <a:r>
              <a:rPr lang="en-US" sz="4400" b="1" dirty="0" smtClean="0">
                <a:solidFill>
                  <a:srgbClr val="00B0F0"/>
                </a:solidFill>
              </a:rPr>
              <a:t>Understanding and sharing your</a:t>
            </a:r>
          </a:p>
          <a:p>
            <a:r>
              <a:rPr lang="en-US" sz="4400" b="1" dirty="0" smtClean="0">
                <a:solidFill>
                  <a:srgbClr val="00B0F0"/>
                </a:solidFill>
              </a:rPr>
              <a:t> strengths with others</a:t>
            </a:r>
            <a:endParaRPr lang="en-US" sz="4400" b="1" dirty="0">
              <a:solidFill>
                <a:srgbClr val="00B0F0"/>
              </a:solidFill>
            </a:endParaRPr>
          </a:p>
        </p:txBody>
      </p:sp>
    </p:spTree>
    <p:extLst>
      <p:ext uri="{BB962C8B-B14F-4D97-AF65-F5344CB8AC3E}">
        <p14:creationId xmlns:p14="http://schemas.microsoft.com/office/powerpoint/2010/main" val="25046700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Use your strengths on the job, at home, in all aspects of your life</a:t>
            </a:r>
            <a:endParaRPr lang="en-US" b="1" dirty="0">
              <a:solidFill>
                <a:srgbClr val="C00000"/>
              </a:solidFill>
            </a:endParaRPr>
          </a:p>
        </p:txBody>
      </p:sp>
      <p:pic>
        <p:nvPicPr>
          <p:cNvPr id="3" name="Picture 2" descr="Tips to Help Teachers Have Strength-Based Meetings and Discussions | Featured Resources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752600"/>
            <a:ext cx="8763000" cy="4463930"/>
          </a:xfrm>
          <a:prstGeom prst="rect">
            <a:avLst/>
          </a:prstGeom>
        </p:spPr>
      </p:pic>
    </p:spTree>
    <p:extLst>
      <p:ext uri="{BB962C8B-B14F-4D97-AF65-F5344CB8AC3E}">
        <p14:creationId xmlns:p14="http://schemas.microsoft.com/office/powerpoint/2010/main" val="12100297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00B0F0"/>
                </a:solidFill>
              </a:rPr>
              <a:t>Teach your students how to use their strengths</a:t>
            </a:r>
            <a:endParaRPr lang="en-US" b="1" dirty="0">
              <a:solidFill>
                <a:srgbClr val="00B0F0"/>
              </a:solidFill>
            </a:endParaRPr>
          </a:p>
        </p:txBody>
      </p:sp>
      <p:pic>
        <p:nvPicPr>
          <p:cNvPr id="3" name="Picture 2" descr="The Pyramid of Power | Featured Resources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057400"/>
            <a:ext cx="8763000" cy="4463930"/>
          </a:xfrm>
          <a:prstGeom prst="rect">
            <a:avLst/>
          </a:prstGeom>
        </p:spPr>
      </p:pic>
    </p:spTree>
    <p:extLst>
      <p:ext uri="{BB962C8B-B14F-4D97-AF65-F5344CB8AC3E}">
        <p14:creationId xmlns:p14="http://schemas.microsoft.com/office/powerpoint/2010/main" val="21476167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ys to Use VIA Character Strengths | Featured Resources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209799"/>
            <a:ext cx="8686800" cy="4425113"/>
          </a:xfrm>
          <a:prstGeom prst="rect">
            <a:avLst/>
          </a:prstGeom>
        </p:spPr>
      </p:pic>
      <p:sp>
        <p:nvSpPr>
          <p:cNvPr id="3" name="TextBox 2"/>
          <p:cNvSpPr txBox="1"/>
          <p:nvPr/>
        </p:nvSpPr>
        <p:spPr>
          <a:xfrm>
            <a:off x="381000" y="382250"/>
            <a:ext cx="8382000" cy="144655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4400" dirty="0" smtClean="0"/>
              <a:t>Download this document to use with your students  </a:t>
            </a:r>
            <a:endParaRPr lang="en-US" sz="4400" dirty="0"/>
          </a:p>
        </p:txBody>
      </p:sp>
    </p:spTree>
    <p:extLst>
      <p:ext uri="{BB962C8B-B14F-4D97-AF65-F5344CB8AC3E}">
        <p14:creationId xmlns:p14="http://schemas.microsoft.com/office/powerpoint/2010/main" val="3834762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What is missing in traditional education?</a:t>
            </a:r>
            <a:endParaRPr lang="en-US" b="1" dirty="0">
              <a:solidFill>
                <a:srgbClr val="C00000"/>
              </a:solidFill>
            </a:endParaRPr>
          </a:p>
        </p:txBody>
      </p:sp>
      <p:pic>
        <p:nvPicPr>
          <p:cNvPr id="3" name="Picture 2" descr="Mindfulness in Education, Learning from the Inside Out: Amy Burke at TEDxAmsterdamED 2013 - YouTube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47800"/>
            <a:ext cx="9144000" cy="4922675"/>
          </a:xfrm>
          <a:prstGeom prst="rect">
            <a:avLst/>
          </a:prstGeom>
        </p:spPr>
      </p:pic>
    </p:spTree>
    <p:extLst>
      <p:ext uri="{BB962C8B-B14F-4D97-AF65-F5344CB8AC3E}">
        <p14:creationId xmlns:p14="http://schemas.microsoft.com/office/powerpoint/2010/main" val="39270705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lstStyle/>
          <a:p>
            <a:r>
              <a:rPr lang="en-US" b="1" dirty="0" smtClean="0">
                <a:solidFill>
                  <a:srgbClr val="C00000"/>
                </a:solidFill>
              </a:rPr>
              <a:t>What is Mindfulness ?</a:t>
            </a:r>
            <a:endParaRPr lang="en-US" b="1" dirty="0">
              <a:solidFill>
                <a:srgbClr val="C00000"/>
              </a:solidFill>
            </a:endParaRPr>
          </a:p>
        </p:txBody>
      </p:sp>
      <p:sp>
        <p:nvSpPr>
          <p:cNvPr id="3" name="TextBox 2"/>
          <p:cNvSpPr txBox="1"/>
          <p:nvPr/>
        </p:nvSpPr>
        <p:spPr>
          <a:xfrm>
            <a:off x="228600" y="1905000"/>
            <a:ext cx="8686800" cy="3970318"/>
          </a:xfrm>
          <a:prstGeom prst="rect">
            <a:avLst/>
          </a:prstGeom>
          <a:noFill/>
        </p:spPr>
        <p:txBody>
          <a:bodyPr wrap="square" rtlCol="0">
            <a:spAutoFit/>
          </a:bodyPr>
          <a:lstStyle/>
          <a:p>
            <a:r>
              <a:rPr lang="en-US" sz="2800" dirty="0" smtClean="0"/>
              <a:t>Mindfulness has been described as “</a:t>
            </a:r>
            <a:r>
              <a:rPr lang="en-US" sz="2800" dirty="0" smtClean="0">
                <a:solidFill>
                  <a:srgbClr val="C00000"/>
                </a:solidFill>
              </a:rPr>
              <a:t>the awareness that emerges through paying attention on purpose, in the present moment, and nonjudgmentally to the unfolding of experience moment by moment” </a:t>
            </a:r>
            <a:r>
              <a:rPr lang="en-US" sz="2800" dirty="0" smtClean="0"/>
              <a:t>(</a:t>
            </a:r>
            <a:r>
              <a:rPr lang="en-US" sz="2800" dirty="0" err="1" smtClean="0"/>
              <a:t>Kabat</a:t>
            </a:r>
            <a:r>
              <a:rPr lang="en-US" sz="2800" dirty="0" smtClean="0"/>
              <a:t>-Zinn 2003, p.144). </a:t>
            </a:r>
          </a:p>
          <a:p>
            <a:endParaRPr lang="en-US" sz="2800" dirty="0"/>
          </a:p>
          <a:p>
            <a:r>
              <a:rPr lang="en-US" sz="2800" dirty="0" smtClean="0"/>
              <a:t>It is a fundamental component of human consciousness and a mental capacity that can be strengthened through a variety of training methods</a:t>
            </a:r>
            <a:endParaRPr lang="en-US" sz="2800" dirty="0"/>
          </a:p>
        </p:txBody>
      </p:sp>
    </p:spTree>
    <p:extLst>
      <p:ext uri="{BB962C8B-B14F-4D97-AF65-F5344CB8AC3E}">
        <p14:creationId xmlns:p14="http://schemas.microsoft.com/office/powerpoint/2010/main" val="31220547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200" dirty="0" smtClean="0"/>
              <a:t/>
            </a:r>
            <a:br>
              <a:rPr lang="en-US" sz="2200" dirty="0" smtClean="0"/>
            </a:br>
            <a:r>
              <a:rPr lang="en-US" sz="2200" b="1" dirty="0">
                <a:solidFill>
                  <a:srgbClr val="FF0000"/>
                </a:solidFill>
              </a:rPr>
              <a:t/>
            </a:r>
            <a:br>
              <a:rPr lang="en-US" sz="2200" b="1" dirty="0">
                <a:solidFill>
                  <a:srgbClr val="FF0000"/>
                </a:solidFill>
              </a:rPr>
            </a:br>
            <a:r>
              <a:rPr lang="en-US" sz="2200" b="1" dirty="0" smtClean="0">
                <a:solidFill>
                  <a:srgbClr val="FF0000"/>
                </a:solidFill>
              </a:rPr>
              <a:t>Emotion </a:t>
            </a:r>
            <a:r>
              <a:rPr lang="en-US" sz="2200" b="1" dirty="0">
                <a:solidFill>
                  <a:srgbClr val="FF0000"/>
                </a:solidFill>
              </a:rPr>
              <a:t>in Education: An Interview with Maurice Elias</a:t>
            </a:r>
            <a:r>
              <a:rPr lang="en-US" sz="2200" dirty="0"/>
              <a:t/>
            </a:r>
            <a:br>
              <a:rPr lang="en-US" sz="2200" dirty="0"/>
            </a:br>
            <a:r>
              <a:rPr lang="en-US" sz="2200" b="1" dirty="0"/>
              <a:t>The director of Rutgers University's Social and Emotional Learning Lab talks about why SEL should be an integral part of academic life.</a:t>
            </a:r>
            <a:r>
              <a:rPr lang="en-US" b="1" dirty="0"/>
              <a:t/>
            </a:r>
            <a:br>
              <a:rPr lang="en-US" b="1" dirty="0"/>
            </a:br>
            <a:endParaRPr lang="en-US" dirty="0"/>
          </a:p>
        </p:txBody>
      </p:sp>
      <p:pic>
        <p:nvPicPr>
          <p:cNvPr id="3" name="7K2uSg-_KlI"/>
          <p:cNvPicPr>
            <a:picLocks noRot="1" noChangeAspect="1"/>
          </p:cNvPicPr>
          <p:nvPr>
            <a:videoFile r:link="rId1"/>
          </p:nvPr>
        </p:nvPicPr>
        <p:blipFill>
          <a:blip r:embed="rId3"/>
          <a:stretch>
            <a:fillRect/>
          </a:stretch>
        </p:blipFill>
        <p:spPr>
          <a:xfrm>
            <a:off x="2286000" y="2143125"/>
            <a:ext cx="4572000" cy="2571750"/>
          </a:xfrm>
          <a:prstGeom prst="rect">
            <a:avLst/>
          </a:prstGeom>
        </p:spPr>
      </p:pic>
    </p:spTree>
    <p:extLst>
      <p:ext uri="{BB962C8B-B14F-4D97-AF65-F5344CB8AC3E}">
        <p14:creationId xmlns:p14="http://schemas.microsoft.com/office/powerpoint/2010/main" val="2776598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04800"/>
            <a:ext cx="8077200" cy="6986528"/>
          </a:xfrm>
          <a:prstGeom prst="rect">
            <a:avLst/>
          </a:prstGeom>
          <a:noFill/>
        </p:spPr>
        <p:txBody>
          <a:bodyPr wrap="square" rtlCol="0">
            <a:spAutoFit/>
          </a:bodyPr>
          <a:lstStyle/>
          <a:p>
            <a:r>
              <a:rPr lang="en-US" sz="2800" b="1" dirty="0" smtClean="0"/>
              <a:t>As teachers, we need to be able to understand our emotions, handle our feelings and thoughts, understand what is happening , the relationships and observe – before reacting.  </a:t>
            </a:r>
          </a:p>
          <a:p>
            <a:endParaRPr lang="en-US" sz="2800" b="1" dirty="0"/>
          </a:p>
          <a:p>
            <a:r>
              <a:rPr lang="en-US" sz="2800" b="1" dirty="0" smtClean="0"/>
              <a:t>Life skills – mindfulness can address this – a tool to understand how the mind  body and heart work at any </a:t>
            </a:r>
            <a:r>
              <a:rPr lang="en-US" sz="2800" b="1" dirty="0"/>
              <a:t>g</a:t>
            </a:r>
            <a:r>
              <a:rPr lang="en-US" sz="2800" b="1" dirty="0" smtClean="0"/>
              <a:t>iven moment</a:t>
            </a:r>
          </a:p>
          <a:p>
            <a:endParaRPr lang="en-US" sz="2800" b="1" dirty="0" smtClean="0"/>
          </a:p>
          <a:p>
            <a:r>
              <a:rPr lang="en-US" sz="2800" b="1" dirty="0" smtClean="0"/>
              <a:t>Focus on the pursuit – not the end product </a:t>
            </a:r>
          </a:p>
          <a:p>
            <a:endParaRPr lang="en-US" sz="2800" b="1" dirty="0"/>
          </a:p>
          <a:p>
            <a:r>
              <a:rPr lang="en-US" sz="2800" b="1" dirty="0" smtClean="0"/>
              <a:t>Excellence in education – a better understanding of who we are, what we what to be in this world.  </a:t>
            </a:r>
          </a:p>
          <a:p>
            <a:endParaRPr lang="en-US" sz="2800" b="1" dirty="0"/>
          </a:p>
          <a:p>
            <a:endParaRPr lang="en-US" sz="2800" b="1" dirty="0"/>
          </a:p>
          <a:p>
            <a:endParaRPr lang="en-US" sz="2800" b="1" dirty="0"/>
          </a:p>
        </p:txBody>
      </p:sp>
    </p:spTree>
    <p:extLst>
      <p:ext uri="{BB962C8B-B14F-4D97-AF65-F5344CB8AC3E}">
        <p14:creationId xmlns:p14="http://schemas.microsoft.com/office/powerpoint/2010/main" val="35727857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lstStyle/>
          <a:p>
            <a:r>
              <a:rPr lang="en-US" b="1" dirty="0" smtClean="0">
                <a:solidFill>
                  <a:srgbClr val="C00000"/>
                </a:solidFill>
              </a:rPr>
              <a:t>Mindfulness in Education</a:t>
            </a:r>
            <a:endParaRPr lang="en-US" b="1" dirty="0">
              <a:solidFill>
                <a:srgbClr val="C00000"/>
              </a:solidFill>
            </a:endParaRPr>
          </a:p>
        </p:txBody>
      </p:sp>
      <p:sp>
        <p:nvSpPr>
          <p:cNvPr id="3" name="TextBox 2"/>
          <p:cNvSpPr txBox="1"/>
          <p:nvPr/>
        </p:nvSpPr>
        <p:spPr>
          <a:xfrm>
            <a:off x="228600" y="1524000"/>
            <a:ext cx="8458200" cy="6463308"/>
          </a:xfrm>
          <a:prstGeom prst="rect">
            <a:avLst/>
          </a:prstGeom>
          <a:noFill/>
        </p:spPr>
        <p:txBody>
          <a:bodyPr wrap="square" rtlCol="0">
            <a:spAutoFit/>
          </a:bodyPr>
          <a:lstStyle/>
          <a:p>
            <a:r>
              <a:rPr lang="en-US" dirty="0" smtClean="0">
                <a:hlinkClick r:id="rId3"/>
              </a:rPr>
              <a:t>https://www.youtube.com/watch?list=UUPfDETmabmiBHjNrPPHlF5A&amp;v=D83VV18Lc5s</a:t>
            </a:r>
            <a:endParaRPr lang="en-US" dirty="0" smtClean="0"/>
          </a:p>
          <a:p>
            <a:endParaRPr lang="en-US" dirty="0"/>
          </a:p>
          <a:p>
            <a:pPr algn="ctr"/>
            <a:r>
              <a:rPr lang="en-US" sz="2800" b="1" dirty="0" smtClean="0"/>
              <a:t>The interest is “mind-blowing”   - WHY? </a:t>
            </a:r>
          </a:p>
          <a:p>
            <a:pPr algn="ctr"/>
            <a:endParaRPr lang="en-US" sz="2400" b="1" dirty="0"/>
          </a:p>
          <a:p>
            <a:r>
              <a:rPr lang="en-US" sz="2400" dirty="0"/>
              <a:t>Published on Nov 1, 2013</a:t>
            </a:r>
          </a:p>
          <a:p>
            <a:r>
              <a:rPr lang="en-US" sz="2400" dirty="0"/>
              <a:t>The program director for the nonprofit organization </a:t>
            </a:r>
            <a:r>
              <a:rPr lang="en-US" sz="2400" b="1" dirty="0"/>
              <a:t>Mindful Schools </a:t>
            </a:r>
            <a:r>
              <a:rPr lang="en-US" sz="2400" dirty="0"/>
              <a:t>explains how mindfulness practice helps schools to become more compassionate places. Megan Cowan created the curricula for teaching mindfulness to elementary school students and adolescents. She has taught more than 3500 youth via Mindful Schools' in-class direct-service program, and trained more than 2000 educators, mental health professionals, and parents in mindfulness practices and applications for youth. </a:t>
            </a:r>
            <a:r>
              <a:rPr lang="en-US" sz="2800" dirty="0"/>
              <a:t/>
            </a:r>
            <a:br>
              <a:rPr lang="en-US" sz="2800" dirty="0"/>
            </a:br>
            <a:r>
              <a:rPr lang="en-US" sz="2800" dirty="0"/>
              <a:t/>
            </a:r>
            <a:br>
              <a:rPr lang="en-US" sz="2800" dirty="0"/>
            </a:br>
            <a:endParaRPr lang="en-US" sz="2800" b="1" dirty="0" smtClean="0"/>
          </a:p>
          <a:p>
            <a:endParaRPr lang="en-US" dirty="0"/>
          </a:p>
          <a:p>
            <a:endParaRPr lang="en-US" dirty="0" smtClean="0"/>
          </a:p>
          <a:p>
            <a:endParaRPr lang="en-US" dirty="0"/>
          </a:p>
        </p:txBody>
      </p:sp>
    </p:spTree>
    <p:extLst>
      <p:ext uri="{BB962C8B-B14F-4D97-AF65-F5344CB8AC3E}">
        <p14:creationId xmlns:p14="http://schemas.microsoft.com/office/powerpoint/2010/main" val="9480007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610600" cy="698652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“Mindfulness and Compassion are inextricable - a real  moment of mindfulness has the essence of compassion, gentleness in it…”</a:t>
            </a:r>
          </a:p>
          <a:p>
            <a:pPr algn="ct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Kids feel this – when given the environment to STOP</a:t>
            </a:r>
          </a:p>
          <a:p>
            <a:pPr algn="ctr"/>
            <a:endPar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Stopping – allows this to develop</a:t>
            </a:r>
          </a:p>
          <a:p>
            <a:pPr algn="ctr"/>
            <a:endPar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endPar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4595017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Simple exercise  - “pause and awareness </a:t>
            </a:r>
            <a:r>
              <a:rPr lang="en-US" dirty="0" smtClean="0">
                <a:solidFill>
                  <a:srgbClr val="C00000"/>
                </a:solidFill>
              </a:rPr>
              <a:t>“</a:t>
            </a:r>
            <a:endParaRPr lang="en-US" dirty="0">
              <a:solidFill>
                <a:srgbClr val="C00000"/>
              </a:solidFill>
            </a:endParaRPr>
          </a:p>
        </p:txBody>
      </p:sp>
      <p:sp>
        <p:nvSpPr>
          <p:cNvPr id="3" name="TextBox 2"/>
          <p:cNvSpPr txBox="1"/>
          <p:nvPr/>
        </p:nvSpPr>
        <p:spPr>
          <a:xfrm>
            <a:off x="533400" y="1447800"/>
            <a:ext cx="8229600" cy="4955203"/>
          </a:xfrm>
          <a:prstGeom prst="rect">
            <a:avLst/>
          </a:prstGeom>
          <a:noFill/>
        </p:spPr>
        <p:txBody>
          <a:bodyPr wrap="square" rtlCol="0">
            <a:spAutoFit/>
          </a:bodyPr>
          <a:lstStyle/>
          <a:p>
            <a:r>
              <a:rPr lang="en-US" sz="3600" b="1" dirty="0" smtClean="0">
                <a:solidFill>
                  <a:srgbClr val="C00000"/>
                </a:solidFill>
              </a:rPr>
              <a:t>STOP</a:t>
            </a:r>
          </a:p>
          <a:p>
            <a:endParaRPr lang="en-US" sz="2800" b="1" dirty="0" smtClean="0">
              <a:solidFill>
                <a:srgbClr val="C00000"/>
              </a:solidFill>
            </a:endParaRPr>
          </a:p>
          <a:p>
            <a:r>
              <a:rPr lang="en-US" sz="2800" b="1" dirty="0" smtClean="0"/>
              <a:t>S = Stop what you are doing - Stand – moving any way your body wants to move  (energy of motion into this moment)</a:t>
            </a:r>
          </a:p>
          <a:p>
            <a:r>
              <a:rPr lang="en-US" sz="2800" b="1" dirty="0" smtClean="0"/>
              <a:t>T = Take a deep breath – breath naturally, observe what is true in this moment – bring awareness to whatever it is happening at this moment</a:t>
            </a:r>
          </a:p>
          <a:p>
            <a:r>
              <a:rPr lang="en-US" sz="2800" b="1" dirty="0" smtClean="0"/>
              <a:t>O = Observe – become more aware </a:t>
            </a:r>
          </a:p>
          <a:p>
            <a:r>
              <a:rPr lang="en-US" sz="2800" b="1" dirty="0" smtClean="0"/>
              <a:t>P = Pause – what you are doing, thinking - emotions, thoughts, reactions </a:t>
            </a:r>
            <a:endParaRPr lang="en-US" sz="2800" b="1" dirty="0"/>
          </a:p>
        </p:txBody>
      </p:sp>
    </p:spTree>
    <p:extLst>
      <p:ext uri="{BB962C8B-B14F-4D97-AF65-F5344CB8AC3E}">
        <p14:creationId xmlns:p14="http://schemas.microsoft.com/office/powerpoint/2010/main" val="8269584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Where does this “fit” into Psychology </a:t>
            </a:r>
            <a:br>
              <a:rPr lang="en-US" b="1" dirty="0" smtClean="0"/>
            </a:br>
            <a:r>
              <a:rPr lang="en-US" b="1" dirty="0" smtClean="0"/>
              <a:t>at the college level?</a:t>
            </a:r>
            <a:br>
              <a:rPr lang="en-US" b="1" dirty="0" smtClean="0"/>
            </a:br>
            <a:endParaRPr lang="en-US" b="1" dirty="0"/>
          </a:p>
        </p:txBody>
      </p:sp>
      <p:pic>
        <p:nvPicPr>
          <p:cNvPr id="3" name="Picture 2" descr="ACMHE Conferences | The Center for Contemplative Mind in Society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828800"/>
            <a:ext cx="8671560" cy="4417350"/>
          </a:xfrm>
          <a:prstGeom prst="rect">
            <a:avLst/>
          </a:prstGeom>
        </p:spPr>
      </p:pic>
    </p:spTree>
    <p:extLst>
      <p:ext uri="{BB962C8B-B14F-4D97-AF65-F5344CB8AC3E}">
        <p14:creationId xmlns:p14="http://schemas.microsoft.com/office/powerpoint/2010/main" val="9415423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sychology | The Center for Contemplative Mind in Society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034" y="2133600"/>
            <a:ext cx="8675977" cy="4419600"/>
          </a:xfrm>
          <a:prstGeom prst="rect">
            <a:avLst/>
          </a:prstGeom>
        </p:spPr>
      </p:pic>
      <p:sp>
        <p:nvSpPr>
          <p:cNvPr id="3" name="TextBox 2"/>
          <p:cNvSpPr txBox="1"/>
          <p:nvPr/>
        </p:nvSpPr>
        <p:spPr>
          <a:xfrm>
            <a:off x="173034" y="381000"/>
            <a:ext cx="8361366" cy="1569660"/>
          </a:xfrm>
          <a:prstGeom prst="rect">
            <a:avLst/>
          </a:prstGeom>
          <a:noFill/>
        </p:spPr>
        <p:txBody>
          <a:bodyPr wrap="square" rtlCol="0">
            <a:spAutoFit/>
          </a:bodyPr>
          <a:lstStyle/>
          <a:p>
            <a:r>
              <a:rPr lang="en-US" sz="3200" b="1" dirty="0" smtClean="0"/>
              <a:t>Research, Neuroscience, Consciousness,  </a:t>
            </a:r>
          </a:p>
          <a:p>
            <a:r>
              <a:rPr lang="en-US" sz="3200" b="1" dirty="0" smtClean="0"/>
              <a:t>Cognition , Emotion, Motivation , </a:t>
            </a:r>
          </a:p>
          <a:p>
            <a:r>
              <a:rPr lang="en-US" sz="3200" b="1" dirty="0" smtClean="0"/>
              <a:t>Positive Psychology</a:t>
            </a:r>
            <a:endParaRPr lang="en-US" sz="3200" b="1" dirty="0"/>
          </a:p>
        </p:txBody>
      </p:sp>
    </p:spTree>
    <p:extLst>
      <p:ext uri="{BB962C8B-B14F-4D97-AF65-F5344CB8AC3E}">
        <p14:creationId xmlns:p14="http://schemas.microsoft.com/office/powerpoint/2010/main" val="11856411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Mindfulness </a:t>
            </a:r>
            <a:br>
              <a:rPr lang="en-US" b="1" dirty="0" smtClean="0">
                <a:solidFill>
                  <a:srgbClr val="C00000"/>
                </a:solidFill>
              </a:rPr>
            </a:br>
            <a:r>
              <a:rPr lang="en-US" sz="2700" b="1" dirty="0">
                <a:solidFill>
                  <a:srgbClr val="C00000"/>
                </a:solidFill>
              </a:rPr>
              <a:t>(</a:t>
            </a:r>
            <a:r>
              <a:rPr lang="en-US" sz="2700" b="1" dirty="0" smtClean="0">
                <a:solidFill>
                  <a:srgbClr val="C00000"/>
                </a:solidFill>
              </a:rPr>
              <a:t>recommend you watch to gain some insights from teachers – what they do with their students ) </a:t>
            </a:r>
            <a:endParaRPr lang="en-US" sz="2700" b="1" dirty="0">
              <a:solidFill>
                <a:srgbClr val="C00000"/>
              </a:solidFill>
            </a:endParaRPr>
          </a:p>
        </p:txBody>
      </p:sp>
      <p:pic>
        <p:nvPicPr>
          <p:cNvPr id="5" name="Picture 4" descr="Megan Cowan and Chris McKenna on Mindfulness for Students and Educators, Part 4/4 - YouTube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76400"/>
            <a:ext cx="9144000" cy="4922675"/>
          </a:xfrm>
          <a:prstGeom prst="rect">
            <a:avLst/>
          </a:prstGeom>
        </p:spPr>
      </p:pic>
    </p:spTree>
    <p:extLst>
      <p:ext uri="{BB962C8B-B14F-4D97-AF65-F5344CB8AC3E}">
        <p14:creationId xmlns:p14="http://schemas.microsoft.com/office/powerpoint/2010/main" val="349535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Resources for high school and college  courses</a:t>
            </a:r>
            <a:endParaRPr lang="en-US" b="1" dirty="0"/>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1988" y="1600200"/>
            <a:ext cx="8040023"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17564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Sample Lesson/Activity</a:t>
            </a:r>
            <a:endParaRPr lang="en-US" dirty="0">
              <a:solidFill>
                <a:srgbClr val="FF0000"/>
              </a:solidFill>
            </a:endParaRPr>
          </a:p>
        </p:txBody>
      </p:sp>
      <p:sp>
        <p:nvSpPr>
          <p:cNvPr id="3" name="TextBox 2"/>
          <p:cNvSpPr txBox="1"/>
          <p:nvPr/>
        </p:nvSpPr>
        <p:spPr>
          <a:xfrm>
            <a:off x="228600" y="1175266"/>
            <a:ext cx="8305800" cy="5078313"/>
          </a:xfrm>
          <a:prstGeom prst="rect">
            <a:avLst/>
          </a:prstGeom>
          <a:noFill/>
        </p:spPr>
        <p:txBody>
          <a:bodyPr wrap="square" rtlCol="0">
            <a:spAutoFit/>
          </a:bodyPr>
          <a:lstStyle/>
          <a:p>
            <a:endParaRPr lang="en-US" sz="3200" b="1" dirty="0" smtClean="0"/>
          </a:p>
          <a:p>
            <a:r>
              <a:rPr lang="en-US" sz="3200" b="1" dirty="0" smtClean="0"/>
              <a:t>Mindful Bodies and Listening </a:t>
            </a:r>
            <a:r>
              <a:rPr lang="en-US" sz="2400" u="sng" dirty="0" smtClean="0">
                <a:hlinkClick r:id="rId2"/>
              </a:rPr>
              <a:t>http</a:t>
            </a:r>
            <a:r>
              <a:rPr lang="en-US" sz="2400" u="sng" dirty="0">
                <a:hlinkClick r:id="rId2"/>
              </a:rPr>
              <a:t>://www.mindfulschools.org/resources/sample-lesson</a:t>
            </a:r>
            <a:r>
              <a:rPr lang="en-US" sz="2400" u="sng" dirty="0" smtClean="0">
                <a:hlinkClick r:id="rId2"/>
              </a:rPr>
              <a:t>/</a:t>
            </a:r>
            <a:endParaRPr lang="en-US" sz="2400" u="sng" dirty="0" smtClean="0"/>
          </a:p>
          <a:p>
            <a:endParaRPr lang="en-US" sz="2400" u="sng" dirty="0"/>
          </a:p>
          <a:p>
            <a:r>
              <a:rPr lang="en-US" sz="3200" b="1" dirty="0" smtClean="0"/>
              <a:t>Mindful Listening </a:t>
            </a:r>
          </a:p>
          <a:p>
            <a:r>
              <a:rPr lang="en-US" sz="2400" b="1" dirty="0" smtClean="0">
                <a:solidFill>
                  <a:schemeClr val="accent5">
                    <a:lumMod val="50000"/>
                  </a:schemeClr>
                </a:solidFill>
              </a:rPr>
              <a:t>Activity from Positive Psych workbook</a:t>
            </a:r>
          </a:p>
          <a:p>
            <a:endParaRPr lang="en-US" sz="2400" u="sng" dirty="0"/>
          </a:p>
          <a:p>
            <a:endParaRPr lang="en-US" sz="2400" dirty="0"/>
          </a:p>
          <a:p>
            <a:endParaRPr lang="en-US" sz="2400" dirty="0" smtClean="0"/>
          </a:p>
          <a:p>
            <a:endParaRPr lang="en-US" sz="2400" dirty="0"/>
          </a:p>
          <a:p>
            <a:endParaRPr lang="en-US" sz="2400" dirty="0" smtClean="0"/>
          </a:p>
          <a:p>
            <a:endParaRPr lang="en-US" dirty="0"/>
          </a:p>
          <a:p>
            <a:endParaRPr lang="en-US" dirty="0"/>
          </a:p>
        </p:txBody>
      </p:sp>
    </p:spTree>
    <p:extLst>
      <p:ext uri="{BB962C8B-B14F-4D97-AF65-F5344CB8AC3E}">
        <p14:creationId xmlns:p14="http://schemas.microsoft.com/office/powerpoint/2010/main" val="12828404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0020" y="304800"/>
            <a:ext cx="8458200" cy="3539430"/>
          </a:xfrm>
          <a:prstGeom prst="rect">
            <a:avLst/>
          </a:prstGeom>
          <a:noFill/>
        </p:spPr>
        <p:txBody>
          <a:bodyPr wrap="square" rtlCol="0">
            <a:spAutoFit/>
          </a:bodyPr>
          <a:lstStyle/>
          <a:p>
            <a:pPr algn="ctr"/>
            <a:r>
              <a:rPr lang="en-US" sz="2800" b="1" dirty="0"/>
              <a:t>Dr. Jon </a:t>
            </a:r>
            <a:r>
              <a:rPr lang="en-US" sz="2800" b="1" dirty="0" err="1"/>
              <a:t>Kabat</a:t>
            </a:r>
            <a:r>
              <a:rPr lang="en-US" sz="2800" b="1" dirty="0"/>
              <a:t>-Zinn’s Benefit for Mindful Schools </a:t>
            </a:r>
            <a:endParaRPr lang="en-US" sz="2800" b="1" dirty="0" smtClean="0"/>
          </a:p>
          <a:p>
            <a:endParaRPr lang="en-US" sz="2800" dirty="0"/>
          </a:p>
          <a:p>
            <a:r>
              <a:rPr lang="en-US" sz="2800" dirty="0" smtClean="0"/>
              <a:t>On </a:t>
            </a:r>
            <a:r>
              <a:rPr lang="en-US" sz="2800" dirty="0"/>
              <a:t>February 17, 2012, Dr. Jon </a:t>
            </a:r>
            <a:r>
              <a:rPr lang="en-US" sz="2800" dirty="0" err="1"/>
              <a:t>Kabat</a:t>
            </a:r>
            <a:r>
              <a:rPr lang="en-US" sz="2800" dirty="0"/>
              <a:t>-Zinn dedicated an entire talk to The Role of Mindfulness in Education as a benefit for Mindful Schools. </a:t>
            </a:r>
            <a:r>
              <a:rPr lang="en-US" sz="2800" dirty="0" smtClean="0"/>
              <a:t>(K-12)</a:t>
            </a:r>
          </a:p>
          <a:p>
            <a:endParaRPr lang="en-US" sz="2800" dirty="0"/>
          </a:p>
          <a:p>
            <a:r>
              <a:rPr lang="en-US" sz="2800" dirty="0" smtClean="0">
                <a:hlinkClick r:id="rId3"/>
              </a:rPr>
              <a:t>       https</a:t>
            </a:r>
            <a:r>
              <a:rPr lang="en-US" sz="2800" dirty="0">
                <a:hlinkClick r:id="rId3"/>
              </a:rPr>
              <a:t>://</a:t>
            </a:r>
            <a:r>
              <a:rPr lang="en-US" sz="2800" dirty="0" smtClean="0">
                <a:hlinkClick r:id="rId3"/>
              </a:rPr>
              <a:t>www.youtube.com/watch?v=fEINtdXIqns</a:t>
            </a:r>
            <a:endParaRPr lang="en-US" sz="2800" dirty="0" smtClean="0"/>
          </a:p>
          <a:p>
            <a:endParaRPr lang="en-US" sz="2800"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2760" y="3429000"/>
            <a:ext cx="3340612" cy="321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52301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3219450"/>
          </a:xfrm>
        </p:spPr>
        <p:txBody>
          <a:bodyPr/>
          <a:lstStyle/>
          <a:p>
            <a:r>
              <a:rPr lang="en-US" b="1" dirty="0" smtClean="0">
                <a:solidFill>
                  <a:srgbClr val="00B050"/>
                </a:solidFill>
              </a:rPr>
              <a:t>Experiencing and Teaching </a:t>
            </a:r>
            <a:br>
              <a:rPr lang="en-US" b="1" dirty="0" smtClean="0">
                <a:solidFill>
                  <a:srgbClr val="00B050"/>
                </a:solidFill>
              </a:rPr>
            </a:br>
            <a:r>
              <a:rPr lang="en-US" b="1" dirty="0" smtClean="0">
                <a:solidFill>
                  <a:srgbClr val="00B050"/>
                </a:solidFill>
              </a:rPr>
              <a:t>Well-Being</a:t>
            </a:r>
            <a:endParaRPr lang="en-US" b="1" dirty="0">
              <a:solidFill>
                <a:srgbClr val="00B050"/>
              </a:solidFill>
            </a:endParaRPr>
          </a:p>
        </p:txBody>
      </p:sp>
      <p:sp>
        <p:nvSpPr>
          <p:cNvPr id="3" name="Subtitle 2"/>
          <p:cNvSpPr>
            <a:spLocks noGrp="1"/>
          </p:cNvSpPr>
          <p:nvPr>
            <p:ph type="subTitle" idx="1"/>
          </p:nvPr>
        </p:nvSpPr>
        <p:spPr>
          <a:xfrm>
            <a:off x="1447800" y="4572000"/>
            <a:ext cx="6400800" cy="1752600"/>
          </a:xfrm>
        </p:spPr>
        <p:txBody>
          <a:bodyPr/>
          <a:lstStyle/>
          <a:p>
            <a:r>
              <a:rPr lang="en-US" dirty="0" smtClean="0">
                <a:solidFill>
                  <a:srgbClr val="C00000"/>
                </a:solidFill>
              </a:rPr>
              <a:t>Deb Park</a:t>
            </a:r>
          </a:p>
          <a:p>
            <a:r>
              <a:rPr lang="en-US" dirty="0" smtClean="0">
                <a:solidFill>
                  <a:srgbClr val="C00000"/>
                </a:solidFill>
              </a:rPr>
              <a:t>Rutgers University, Camden </a:t>
            </a:r>
          </a:p>
          <a:p>
            <a:r>
              <a:rPr lang="en-US" dirty="0" err="1" smtClean="0">
                <a:solidFill>
                  <a:srgbClr val="C00000"/>
                </a:solidFill>
              </a:rPr>
              <a:t>ACToP</a:t>
            </a:r>
            <a:r>
              <a:rPr lang="en-US" dirty="0" smtClean="0">
                <a:solidFill>
                  <a:srgbClr val="C00000"/>
                </a:solidFill>
              </a:rPr>
              <a:t> 2015 </a:t>
            </a:r>
            <a:endParaRPr lang="en-US" dirty="0">
              <a:solidFill>
                <a:srgbClr val="C00000"/>
              </a:solidFill>
            </a:endParaRPr>
          </a:p>
        </p:txBody>
      </p:sp>
      <p:pic>
        <p:nvPicPr>
          <p:cNvPr id="1026" name="Picture 2" descr="C:\Users\Owner\AppData\Local\Microsoft\Windows\Temporary Internet Files\Content.IE5\X09MVY4S\3611852338_f707faea2f_z[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2209800"/>
            <a:ext cx="3155576"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20424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lstStyle/>
          <a:p>
            <a:r>
              <a:rPr lang="en-US" b="1" dirty="0" smtClean="0">
                <a:solidFill>
                  <a:srgbClr val="FF0000"/>
                </a:solidFill>
              </a:rPr>
              <a:t>Research</a:t>
            </a:r>
            <a:r>
              <a:rPr lang="en-US" dirty="0" smtClean="0"/>
              <a:t> </a:t>
            </a:r>
            <a:endParaRPr lang="en-US" dirty="0"/>
          </a:p>
        </p:txBody>
      </p:sp>
      <p:sp>
        <p:nvSpPr>
          <p:cNvPr id="4" name="Rectangle 3"/>
          <p:cNvSpPr/>
          <p:nvPr/>
        </p:nvSpPr>
        <p:spPr>
          <a:xfrm>
            <a:off x="457200" y="1143000"/>
            <a:ext cx="8077200" cy="5509200"/>
          </a:xfrm>
          <a:prstGeom prst="rect">
            <a:avLst/>
          </a:prstGeom>
        </p:spPr>
        <p:txBody>
          <a:bodyPr wrap="square">
            <a:spAutoFit/>
          </a:bodyPr>
          <a:lstStyle/>
          <a:p>
            <a:r>
              <a:rPr lang="en-US" sz="2800" b="1" dirty="0"/>
              <a:t>Albrecht, N. J., Albrecht, P. M., &amp; Cohen, M. (2012). Mindfully Teaching in the Classroom: a Literature Review. </a:t>
            </a:r>
            <a:r>
              <a:rPr lang="en-US" sz="2800" b="1" i="1" dirty="0"/>
              <a:t>Australian Journal </a:t>
            </a:r>
            <a:r>
              <a:rPr lang="en-US" sz="2800" b="1" i="1" dirty="0" smtClean="0"/>
              <a:t>of Teacher </a:t>
            </a:r>
            <a:r>
              <a:rPr lang="en-US" sz="2800" b="1" i="1" dirty="0"/>
              <a:t>Education, 37</a:t>
            </a:r>
            <a:r>
              <a:rPr lang="en-US" sz="2800" b="1" dirty="0"/>
              <a:t>(12).</a:t>
            </a:r>
          </a:p>
          <a:p>
            <a:endParaRPr lang="en-US" sz="2400" dirty="0" smtClean="0"/>
          </a:p>
          <a:p>
            <a:r>
              <a:rPr lang="en-US" sz="2400" dirty="0" smtClean="0">
                <a:hlinkClick r:id="rId2"/>
              </a:rPr>
              <a:t>http</a:t>
            </a:r>
            <a:r>
              <a:rPr lang="en-US" sz="2400" dirty="0">
                <a:hlinkClick r:id="rId2"/>
              </a:rPr>
              <a:t>://</a:t>
            </a:r>
            <a:r>
              <a:rPr lang="en-US" sz="2400" dirty="0" smtClean="0">
                <a:hlinkClick r:id="rId2"/>
              </a:rPr>
              <a:t>dx.doi.org/10.14221/ajte.2012v37n12.2</a:t>
            </a:r>
            <a:endParaRPr lang="en-US" sz="2400" dirty="0" smtClean="0"/>
          </a:p>
          <a:p>
            <a:endParaRPr lang="en-US" sz="2400" dirty="0"/>
          </a:p>
          <a:p>
            <a:r>
              <a:rPr lang="en-US" sz="2400" i="1" dirty="0" smtClean="0">
                <a:latin typeface="Times-Italic"/>
              </a:rPr>
              <a:t>…Preliminary </a:t>
            </a:r>
            <a:r>
              <a:rPr lang="en-US" sz="2400" i="1" dirty="0">
                <a:latin typeface="Times-Italic"/>
              </a:rPr>
              <a:t>research in this </a:t>
            </a:r>
            <a:r>
              <a:rPr lang="en-US" sz="2400" i="1" dirty="0" smtClean="0">
                <a:latin typeface="Times-Italic"/>
              </a:rPr>
              <a:t>emerging field </a:t>
            </a:r>
            <a:r>
              <a:rPr lang="en-US" sz="2400" i="1" dirty="0">
                <a:latin typeface="Times-Italic"/>
              </a:rPr>
              <a:t>suggests that mindfulness has the potential to improve </a:t>
            </a:r>
            <a:r>
              <a:rPr lang="en-US" sz="2400" i="1" dirty="0" smtClean="0">
                <a:latin typeface="Times-Italic"/>
              </a:rPr>
              <a:t>classroom management</a:t>
            </a:r>
            <a:r>
              <a:rPr lang="en-US" sz="2400" i="1" dirty="0">
                <a:latin typeface="Times-Italic"/>
              </a:rPr>
              <a:t>, teacher-student relationships and </a:t>
            </a:r>
            <a:r>
              <a:rPr lang="en-US" sz="2400" i="1" dirty="0" smtClean="0">
                <a:latin typeface="Times-Italic"/>
              </a:rPr>
              <a:t>instructional strategies</a:t>
            </a:r>
            <a:r>
              <a:rPr lang="en-US" sz="2400" i="1" dirty="0">
                <a:latin typeface="Times-Italic"/>
              </a:rPr>
              <a:t>. Mindfulness instructors recommend that before </a:t>
            </a:r>
            <a:r>
              <a:rPr lang="en-US" sz="2400" i="1" dirty="0" smtClean="0">
                <a:latin typeface="Times-Italic"/>
              </a:rPr>
              <a:t>teachers can </a:t>
            </a:r>
            <a:r>
              <a:rPr lang="en-US" sz="2400" i="1" dirty="0">
                <a:latin typeface="Times-Italic"/>
              </a:rPr>
              <a:t>feel comfortable and effectively teach mindfulness in </a:t>
            </a:r>
            <a:r>
              <a:rPr lang="en-US" sz="2400" i="1" dirty="0" smtClean="0">
                <a:latin typeface="Times-Italic"/>
              </a:rPr>
              <a:t>the classroom </a:t>
            </a:r>
            <a:r>
              <a:rPr lang="en-US" sz="2400" i="1" dirty="0">
                <a:latin typeface="Times-Italic"/>
              </a:rPr>
              <a:t>they need to embody and practice mindfulness in their </a:t>
            </a:r>
            <a:r>
              <a:rPr lang="en-US" sz="2400" i="1" dirty="0" smtClean="0">
                <a:latin typeface="Times-Italic"/>
              </a:rPr>
              <a:t>own lives…</a:t>
            </a:r>
            <a:endParaRPr lang="en-US" sz="2400" dirty="0"/>
          </a:p>
        </p:txBody>
      </p:sp>
    </p:spTree>
    <p:extLst>
      <p:ext uri="{BB962C8B-B14F-4D97-AF65-F5344CB8AC3E}">
        <p14:creationId xmlns:p14="http://schemas.microsoft.com/office/powerpoint/2010/main" val="23191630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4472"/>
            <a:ext cx="8915400" cy="6678751"/>
          </a:xfrm>
          <a:prstGeom prst="rect">
            <a:avLst/>
          </a:prstGeom>
        </p:spPr>
        <p:txBody>
          <a:bodyPr wrap="square">
            <a:spAutoFit/>
          </a:bodyPr>
          <a:lstStyle/>
          <a:p>
            <a:r>
              <a:rPr lang="en-US" sz="2800" b="1" dirty="0" smtClean="0"/>
              <a:t>Albrecht</a:t>
            </a:r>
            <a:r>
              <a:rPr lang="en-US" sz="2800" b="1" dirty="0"/>
              <a:t>, N. J., Albrecht, P. M., &amp; Cohen, M. (2012). Mindfully Teaching in the Classroom: a Literature Review. </a:t>
            </a:r>
            <a:r>
              <a:rPr lang="en-US" sz="2800" b="1" i="1" dirty="0"/>
              <a:t>Australian Journal </a:t>
            </a:r>
            <a:r>
              <a:rPr lang="en-US" sz="2800" b="1" i="1" dirty="0" smtClean="0"/>
              <a:t>of Teacher </a:t>
            </a:r>
            <a:r>
              <a:rPr lang="en-US" sz="2800" b="1" i="1" dirty="0"/>
              <a:t>Education, 37</a:t>
            </a:r>
            <a:r>
              <a:rPr lang="en-US" sz="2800" b="1" dirty="0"/>
              <a:t>(12</a:t>
            </a:r>
            <a:r>
              <a:rPr lang="en-US" sz="2800" b="1" dirty="0" smtClean="0"/>
              <a:t>).</a:t>
            </a:r>
          </a:p>
          <a:p>
            <a:endParaRPr lang="en-US" sz="2400" b="1" dirty="0"/>
          </a:p>
          <a:p>
            <a:r>
              <a:rPr lang="en-US" sz="2400" b="1" dirty="0">
                <a:hlinkClick r:id="rId3"/>
              </a:rPr>
              <a:t>http://</a:t>
            </a:r>
            <a:r>
              <a:rPr lang="en-US" sz="2400" b="1" dirty="0" smtClean="0">
                <a:hlinkClick r:id="rId3"/>
              </a:rPr>
              <a:t>dx.doi.org/10.14221/ajte.2012v37n12.2</a:t>
            </a:r>
            <a:endParaRPr lang="en-US" sz="2400" b="1" dirty="0" smtClean="0"/>
          </a:p>
          <a:p>
            <a:endParaRPr lang="en-US" sz="2400" b="1" dirty="0"/>
          </a:p>
          <a:p>
            <a:endParaRPr lang="en-US" sz="2400" b="1" dirty="0" smtClean="0"/>
          </a:p>
          <a:p>
            <a:r>
              <a:rPr lang="en-US" sz="2800" b="1" dirty="0"/>
              <a:t>Integrating Mindfulness Training into K-12 Education:</a:t>
            </a:r>
          </a:p>
          <a:p>
            <a:r>
              <a:rPr lang="en-US" sz="2800" b="1" dirty="0"/>
              <a:t>Fostering the Resilience of Teachers and </a:t>
            </a:r>
            <a:r>
              <a:rPr lang="en-US" sz="2800" b="1" dirty="0" smtClean="0"/>
              <a:t>Students</a:t>
            </a:r>
          </a:p>
          <a:p>
            <a:endParaRPr lang="en-US" sz="2400" b="1" dirty="0"/>
          </a:p>
          <a:p>
            <a:r>
              <a:rPr lang="en-US" sz="2400" dirty="0"/>
              <a:t>John </a:t>
            </a:r>
            <a:r>
              <a:rPr lang="en-US" sz="2400" dirty="0" err="1"/>
              <a:t>Meiklejohn</a:t>
            </a:r>
            <a:r>
              <a:rPr lang="en-US" sz="2400" dirty="0"/>
              <a:t> &amp; Catherine Phillips </a:t>
            </a:r>
            <a:r>
              <a:rPr lang="en-US" sz="2400" dirty="0" smtClean="0"/>
              <a:t>&amp; M</a:t>
            </a:r>
            <a:r>
              <a:rPr lang="en-US" sz="2400" dirty="0"/>
              <a:t>. Lee Freedman &amp; Mary Lee Griffin &amp; Gina </a:t>
            </a:r>
            <a:r>
              <a:rPr lang="en-US" sz="2400" dirty="0" err="1"/>
              <a:t>Biegel</a:t>
            </a:r>
            <a:r>
              <a:rPr lang="en-US" sz="2400" dirty="0"/>
              <a:t> </a:t>
            </a:r>
            <a:r>
              <a:rPr lang="en-US" sz="2400" dirty="0" smtClean="0"/>
              <a:t>&amp; Andy </a:t>
            </a:r>
            <a:r>
              <a:rPr lang="en-US" sz="2400" dirty="0"/>
              <a:t>Roach &amp; Jenny Frank &amp; Christine Burke &amp;</a:t>
            </a:r>
          </a:p>
          <a:p>
            <a:r>
              <a:rPr lang="it-IT" sz="2400" dirty="0"/>
              <a:t>Laura Pinger &amp; Geoff Soloway &amp; Roberta Isberg </a:t>
            </a:r>
            <a:r>
              <a:rPr lang="it-IT" sz="2400" dirty="0" smtClean="0"/>
              <a:t>&amp; </a:t>
            </a:r>
            <a:r>
              <a:rPr lang="en-US" sz="2400" dirty="0" smtClean="0"/>
              <a:t>Erica </a:t>
            </a:r>
            <a:r>
              <a:rPr lang="en-US" sz="2400" dirty="0" err="1"/>
              <a:t>Sibinga</a:t>
            </a:r>
            <a:r>
              <a:rPr lang="en-US" sz="2400" dirty="0"/>
              <a:t> &amp; Laurie Grossman &amp; Amy </a:t>
            </a:r>
            <a:r>
              <a:rPr lang="en-US" sz="2400" dirty="0" smtClean="0"/>
              <a:t>Saltzman</a:t>
            </a:r>
          </a:p>
          <a:p>
            <a:endParaRPr lang="en-US" sz="2400" dirty="0" smtClean="0"/>
          </a:p>
          <a:p>
            <a:r>
              <a:rPr lang="en-US" sz="2400" b="1" dirty="0" smtClean="0">
                <a:solidFill>
                  <a:srgbClr val="FF0000"/>
                </a:solidFill>
              </a:rPr>
              <a:t>(Pdf I can email you)</a:t>
            </a:r>
          </a:p>
          <a:p>
            <a:r>
              <a:rPr lang="en-US" sz="2400" b="1" dirty="0" smtClean="0"/>
              <a:t>Referenced in notes on this slide</a:t>
            </a:r>
            <a:endParaRPr lang="en-US" sz="2400" b="1" dirty="0"/>
          </a:p>
        </p:txBody>
      </p:sp>
    </p:spTree>
    <p:extLst>
      <p:ext uri="{BB962C8B-B14F-4D97-AF65-F5344CB8AC3E}">
        <p14:creationId xmlns:p14="http://schemas.microsoft.com/office/powerpoint/2010/main" val="9473514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86800" cy="6370975"/>
          </a:xfrm>
          <a:prstGeom prst="rect">
            <a:avLst/>
          </a:prstGeom>
        </p:spPr>
        <p:txBody>
          <a:bodyPr wrap="square">
            <a:spAutoFit/>
          </a:bodyPr>
          <a:lstStyle/>
          <a:p>
            <a:r>
              <a:rPr lang="pt-BR" sz="2400" b="1" dirty="0"/>
              <a:t>A B S T R A C T</a:t>
            </a:r>
          </a:p>
          <a:p>
            <a:r>
              <a:rPr lang="en-US" sz="2400" i="1" dirty="0"/>
              <a:t>This study reports the results of a pilot trial of </a:t>
            </a:r>
            <a:r>
              <a:rPr lang="en-US" sz="2400" b="1" i="1" dirty="0"/>
              <a:t>Learning to BREATHE,</a:t>
            </a:r>
          </a:p>
          <a:p>
            <a:r>
              <a:rPr lang="en-US" sz="2400" b="1" i="1" dirty="0"/>
              <a:t>a mindfulness curriculum for adolescents created for a classroom</a:t>
            </a:r>
          </a:p>
          <a:p>
            <a:r>
              <a:rPr lang="en-US" sz="2400" b="1" i="1" dirty="0"/>
              <a:t>setting.</a:t>
            </a:r>
            <a:r>
              <a:rPr lang="en-US" sz="2400" i="1" dirty="0"/>
              <a:t> The primary goal of the program is to support the </a:t>
            </a:r>
            <a:r>
              <a:rPr lang="en-US" sz="2400" i="1" dirty="0" smtClean="0"/>
              <a:t>development of </a:t>
            </a:r>
            <a:r>
              <a:rPr lang="en-US" sz="2400" i="1" dirty="0"/>
              <a:t>emotion regulation skills through the practice of mindfulness, </a:t>
            </a:r>
            <a:r>
              <a:rPr lang="en-US" sz="2400" i="1" dirty="0" smtClean="0"/>
              <a:t>which has </a:t>
            </a:r>
            <a:r>
              <a:rPr lang="en-US" sz="2400" i="1" dirty="0"/>
              <a:t>been described as intentional, non-judgmental awareness </a:t>
            </a:r>
            <a:r>
              <a:rPr lang="en-US" sz="2400" i="1" dirty="0" smtClean="0"/>
              <a:t>of present-moment </a:t>
            </a:r>
            <a:r>
              <a:rPr lang="en-US" sz="2400" i="1" dirty="0"/>
              <a:t>experience. The total class of 120 seniors (average </a:t>
            </a:r>
            <a:r>
              <a:rPr lang="en-US" sz="2400" i="1" dirty="0" smtClean="0"/>
              <a:t>age 17.4 </a:t>
            </a:r>
            <a:r>
              <a:rPr lang="en-US" sz="2400" i="1" dirty="0"/>
              <a:t>years) from a private girls’ school participated as part of </a:t>
            </a:r>
            <a:r>
              <a:rPr lang="en-US" sz="2400" i="1" dirty="0" smtClean="0"/>
              <a:t>their health </a:t>
            </a:r>
            <a:r>
              <a:rPr lang="en-US" sz="2400" i="1" dirty="0"/>
              <a:t>curriculum. Relative to controls, </a:t>
            </a:r>
            <a:r>
              <a:rPr lang="en-US" sz="2400" b="1" i="1" dirty="0"/>
              <a:t>participants </a:t>
            </a:r>
            <a:r>
              <a:rPr lang="en-US" sz="2400" b="1" i="1" dirty="0" smtClean="0"/>
              <a:t>reported decreased </a:t>
            </a:r>
            <a:r>
              <a:rPr lang="en-US" sz="2400" b="1" i="1" dirty="0"/>
              <a:t>negative affect and increased feelings of calmness, </a:t>
            </a:r>
            <a:r>
              <a:rPr lang="en-US" sz="2400" b="1" i="1" dirty="0" smtClean="0"/>
              <a:t>relaxation, and </a:t>
            </a:r>
            <a:r>
              <a:rPr lang="en-US" sz="2400" b="1" i="1" dirty="0"/>
              <a:t>self-acceptance. Improvements in emotion regulation </a:t>
            </a:r>
            <a:r>
              <a:rPr lang="en-US" sz="2400" b="1" i="1" dirty="0" smtClean="0"/>
              <a:t>and decreases </a:t>
            </a:r>
            <a:r>
              <a:rPr lang="en-US" sz="2400" b="1" i="1" dirty="0"/>
              <a:t>in tiredness and aches and pains were significant in </a:t>
            </a:r>
            <a:r>
              <a:rPr lang="en-US" sz="2400" b="1" i="1" dirty="0" smtClean="0"/>
              <a:t>the treatment </a:t>
            </a:r>
            <a:r>
              <a:rPr lang="en-US" sz="2400" b="1" i="1" dirty="0"/>
              <a:t>group at the conclusion of the program</a:t>
            </a:r>
            <a:r>
              <a:rPr lang="en-US" sz="2400" i="1" dirty="0"/>
              <a:t>. </a:t>
            </a:r>
            <a:r>
              <a:rPr lang="en-US" sz="2400" i="1" dirty="0" smtClean="0"/>
              <a:t>Qualitative feedback </a:t>
            </a:r>
            <a:r>
              <a:rPr lang="en-US" sz="2400" i="1" dirty="0"/>
              <a:t>indicated a high degree of program satisfaction. </a:t>
            </a:r>
            <a:r>
              <a:rPr lang="en-US" sz="2400" b="1" i="1" dirty="0"/>
              <a:t>The </a:t>
            </a:r>
            <a:r>
              <a:rPr lang="en-US" sz="2400" b="1" i="1" dirty="0" smtClean="0"/>
              <a:t>results suggest </a:t>
            </a:r>
            <a:r>
              <a:rPr lang="en-US" sz="2400" b="1" i="1" dirty="0"/>
              <a:t>that mindfulness is a potentially promising method </a:t>
            </a:r>
            <a:r>
              <a:rPr lang="en-US" sz="2400" b="1" i="1" dirty="0" smtClean="0"/>
              <a:t>for enhancing </a:t>
            </a:r>
            <a:r>
              <a:rPr lang="en-US" sz="2400" b="1" i="1" dirty="0"/>
              <a:t>adolescents’ emotion regulation and </a:t>
            </a:r>
            <a:r>
              <a:rPr lang="en-US" sz="2400" b="1" i="1" dirty="0" smtClean="0"/>
              <a:t>well-being.</a:t>
            </a:r>
            <a:endParaRPr lang="en-US" sz="2400" b="1" dirty="0"/>
          </a:p>
        </p:txBody>
      </p:sp>
    </p:spTree>
    <p:extLst>
      <p:ext uri="{BB962C8B-B14F-4D97-AF65-F5344CB8AC3E}">
        <p14:creationId xmlns:p14="http://schemas.microsoft.com/office/powerpoint/2010/main" val="34572808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00B0F0"/>
                </a:solidFill>
              </a:rPr>
              <a:t/>
            </a:r>
            <a:br>
              <a:rPr lang="en-US" b="1" dirty="0" smtClean="0">
                <a:solidFill>
                  <a:srgbClr val="00B0F0"/>
                </a:solidFill>
              </a:rPr>
            </a:br>
            <a:r>
              <a:rPr lang="en-US" b="1" dirty="0" smtClean="0">
                <a:solidFill>
                  <a:srgbClr val="00B0F0"/>
                </a:solidFill>
              </a:rPr>
              <a:t>The Greater Good Science Center</a:t>
            </a:r>
            <a:br>
              <a:rPr lang="en-US" b="1" dirty="0" smtClean="0">
                <a:solidFill>
                  <a:srgbClr val="00B0F0"/>
                </a:solidFill>
              </a:rPr>
            </a:br>
            <a:r>
              <a:rPr lang="en-US" b="1" dirty="0" smtClean="0">
                <a:solidFill>
                  <a:srgbClr val="00B0F0"/>
                </a:solidFill>
                <a:hlinkClick r:id="rId3"/>
              </a:rPr>
              <a:t>http://greatergood.berkeley.edu/</a:t>
            </a:r>
            <a:r>
              <a:rPr lang="en-US" dirty="0"/>
              <a:t/>
            </a:r>
            <a:br>
              <a:rPr lang="en-US" dirty="0"/>
            </a:br>
            <a:endParaRPr lang="en-US" b="1" dirty="0">
              <a:solidFill>
                <a:srgbClr val="00B0F0"/>
              </a:solidFill>
            </a:endParaRPr>
          </a:p>
        </p:txBody>
      </p:sp>
      <p:pic>
        <p:nvPicPr>
          <p:cNvPr id="3" name="Picture 2" descr="Greater Good: The Science of a Meaningful Life - Google Chrom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 y="1905000"/>
            <a:ext cx="8671560" cy="4417350"/>
          </a:xfrm>
          <a:prstGeom prst="rect">
            <a:avLst/>
          </a:prstGeom>
        </p:spPr>
      </p:pic>
    </p:spTree>
    <p:extLst>
      <p:ext uri="{BB962C8B-B14F-4D97-AF65-F5344CB8AC3E}">
        <p14:creationId xmlns:p14="http://schemas.microsoft.com/office/powerpoint/2010/main" val="22101351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b="1" dirty="0" smtClean="0">
                <a:solidFill>
                  <a:schemeClr val="accent1">
                    <a:lumMod val="75000"/>
                  </a:schemeClr>
                </a:solidFill>
              </a:rPr>
              <a:t>Greater Good in Action</a:t>
            </a:r>
            <a:r>
              <a:rPr lang="en-US" dirty="0" smtClean="0"/>
              <a:t/>
            </a:r>
            <a:br>
              <a:rPr lang="en-US" dirty="0" smtClean="0"/>
            </a:br>
            <a:r>
              <a:rPr lang="en-US" dirty="0"/>
              <a:t/>
            </a:r>
            <a:br>
              <a:rPr lang="en-US" dirty="0"/>
            </a:br>
            <a:r>
              <a:rPr lang="en-US" dirty="0" smtClean="0"/>
              <a:t/>
            </a:r>
            <a:br>
              <a:rPr lang="en-US" dirty="0" smtClean="0"/>
            </a:br>
            <a:r>
              <a:rPr lang="en-US" dirty="0" smtClean="0"/>
              <a:t/>
            </a:r>
            <a:br>
              <a:rPr lang="en-US" dirty="0" smtClean="0"/>
            </a:br>
            <a:endParaRPr lang="en-US" dirty="0"/>
          </a:p>
        </p:txBody>
      </p:sp>
      <p:pic>
        <p:nvPicPr>
          <p:cNvPr id="5" name="Picture 4" descr="Greater Good in Action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600200"/>
            <a:ext cx="8776855" cy="4725022"/>
          </a:xfrm>
          <a:prstGeom prst="rect">
            <a:avLst/>
          </a:prstGeom>
        </p:spPr>
      </p:pic>
    </p:spTree>
    <p:extLst>
      <p:ext uri="{BB962C8B-B14F-4D97-AF65-F5344CB8AC3E}">
        <p14:creationId xmlns:p14="http://schemas.microsoft.com/office/powerpoint/2010/main" val="29285709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eater Good in Action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676400"/>
            <a:ext cx="8839200" cy="4502747"/>
          </a:xfrm>
          <a:prstGeom prst="rect">
            <a:avLst/>
          </a:prstGeom>
        </p:spPr>
      </p:pic>
      <p:sp>
        <p:nvSpPr>
          <p:cNvPr id="3" name="TextBox 2"/>
          <p:cNvSpPr txBox="1"/>
          <p:nvPr/>
        </p:nvSpPr>
        <p:spPr>
          <a:xfrm>
            <a:off x="1931117" y="350371"/>
            <a:ext cx="5281767" cy="769441"/>
          </a:xfrm>
          <a:prstGeom prst="rect">
            <a:avLst/>
          </a:prstGeom>
          <a:noFill/>
        </p:spPr>
        <p:txBody>
          <a:bodyPr wrap="none" rtlCol="0">
            <a:spAutoFit/>
          </a:bodyPr>
          <a:lstStyle/>
          <a:p>
            <a:pPr algn="ctr"/>
            <a:r>
              <a:rPr lang="en-US" sz="4400" b="1" dirty="0" smtClean="0">
                <a:solidFill>
                  <a:schemeClr val="accent6">
                    <a:lumMod val="75000"/>
                  </a:schemeClr>
                </a:solidFill>
              </a:rPr>
              <a:t>A good place to start  </a:t>
            </a:r>
            <a:endParaRPr lang="en-US" sz="4400" b="1" dirty="0">
              <a:solidFill>
                <a:schemeClr val="accent6">
                  <a:lumMod val="75000"/>
                </a:schemeClr>
              </a:solidFill>
            </a:endParaRPr>
          </a:p>
        </p:txBody>
      </p:sp>
    </p:spTree>
    <p:extLst>
      <p:ext uri="{BB962C8B-B14F-4D97-AF65-F5344CB8AC3E}">
        <p14:creationId xmlns:p14="http://schemas.microsoft.com/office/powerpoint/2010/main" val="34788923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Resources for high school and college  courses</a:t>
            </a:r>
            <a:endParaRPr lang="en-US"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9357" y="1524000"/>
            <a:ext cx="8463643" cy="4953000"/>
          </a:xfrm>
        </p:spPr>
      </p:pic>
    </p:spTree>
    <p:extLst>
      <p:ext uri="{BB962C8B-B14F-4D97-AF65-F5344CB8AC3E}">
        <p14:creationId xmlns:p14="http://schemas.microsoft.com/office/powerpoint/2010/main" val="14114725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lstStyle/>
          <a:p>
            <a:r>
              <a:rPr lang="en-US" b="1" dirty="0" smtClean="0">
                <a:solidFill>
                  <a:srgbClr val="7030A0"/>
                </a:solidFill>
              </a:rPr>
              <a:t>Gratitude</a:t>
            </a:r>
            <a:endParaRPr lang="en-US" b="1" dirty="0">
              <a:solidFill>
                <a:srgbClr val="7030A0"/>
              </a:solidFill>
            </a:endParaRPr>
          </a:p>
        </p:txBody>
      </p:sp>
      <p:sp>
        <p:nvSpPr>
          <p:cNvPr id="3" name="TextBox 2"/>
          <p:cNvSpPr txBox="1"/>
          <p:nvPr/>
        </p:nvSpPr>
        <p:spPr>
          <a:xfrm>
            <a:off x="381000" y="1371600"/>
            <a:ext cx="8458200" cy="5386090"/>
          </a:xfrm>
          <a:prstGeom prst="rect">
            <a:avLst/>
          </a:prstGeom>
          <a:noFill/>
        </p:spPr>
        <p:txBody>
          <a:bodyPr wrap="square" rtlCol="0">
            <a:spAutoFit/>
          </a:bodyPr>
          <a:lstStyle/>
          <a:p>
            <a:r>
              <a:rPr lang="en-US" sz="3200" b="1" dirty="0" smtClean="0">
                <a:solidFill>
                  <a:srgbClr val="7030A0"/>
                </a:solidFill>
              </a:rPr>
              <a:t>What does it feel like? </a:t>
            </a:r>
          </a:p>
          <a:p>
            <a:r>
              <a:rPr lang="en-US" sz="3200" b="1" dirty="0" smtClean="0">
                <a:solidFill>
                  <a:srgbClr val="7030A0"/>
                </a:solidFill>
              </a:rPr>
              <a:t>What are you grateful for? </a:t>
            </a:r>
          </a:p>
          <a:p>
            <a:endParaRPr lang="en-US" sz="2800" b="1" dirty="0" smtClean="0"/>
          </a:p>
          <a:p>
            <a:r>
              <a:rPr lang="en-US" sz="2800" b="1" dirty="0" smtClean="0"/>
              <a:t>Stream of consciousness exercise  - write :</a:t>
            </a:r>
          </a:p>
          <a:p>
            <a:pPr marL="457200" indent="-457200">
              <a:buFont typeface="Arial" panose="020B0604020202020204" pitchFamily="34" charset="0"/>
              <a:buChar char="•"/>
            </a:pPr>
            <a:r>
              <a:rPr lang="en-US" sz="2800" b="1" dirty="0" smtClean="0"/>
              <a:t>People</a:t>
            </a:r>
          </a:p>
          <a:p>
            <a:pPr marL="457200" indent="-457200">
              <a:buFont typeface="Arial" panose="020B0604020202020204" pitchFamily="34" charset="0"/>
              <a:buChar char="•"/>
            </a:pPr>
            <a:r>
              <a:rPr lang="en-US" sz="2800" b="1" dirty="0" smtClean="0"/>
              <a:t>Things</a:t>
            </a:r>
          </a:p>
          <a:p>
            <a:pPr marL="457200" indent="-457200">
              <a:buFont typeface="Arial" panose="020B0604020202020204" pitchFamily="34" charset="0"/>
              <a:buChar char="•"/>
            </a:pPr>
            <a:r>
              <a:rPr lang="en-US" sz="2800" b="1" dirty="0" smtClean="0"/>
              <a:t>Physical </a:t>
            </a:r>
          </a:p>
          <a:p>
            <a:pPr marL="457200" indent="-457200">
              <a:buFont typeface="Arial" panose="020B0604020202020204" pitchFamily="34" charset="0"/>
              <a:buChar char="•"/>
            </a:pPr>
            <a:r>
              <a:rPr lang="en-US" sz="2800" b="1" dirty="0" smtClean="0"/>
              <a:t>Meta physical </a:t>
            </a:r>
          </a:p>
          <a:p>
            <a:endParaRPr lang="en-US" sz="2800" b="1" dirty="0"/>
          </a:p>
          <a:p>
            <a:r>
              <a:rPr lang="en-US" sz="2800" b="1" dirty="0" smtClean="0">
                <a:solidFill>
                  <a:srgbClr val="7030A0"/>
                </a:solidFill>
              </a:rPr>
              <a:t>Do not take your pen off the paper – 2 minutes </a:t>
            </a:r>
          </a:p>
          <a:p>
            <a:endParaRPr lang="en-US" sz="2800" b="1" dirty="0" smtClean="0"/>
          </a:p>
          <a:p>
            <a:r>
              <a:rPr lang="en-US" sz="2800" b="1" dirty="0" smtClean="0"/>
              <a:t>Share</a:t>
            </a:r>
            <a:endParaRPr lang="en-US" sz="2800" b="1" dirty="0"/>
          </a:p>
        </p:txBody>
      </p:sp>
    </p:spTree>
    <p:extLst>
      <p:ext uri="{BB962C8B-B14F-4D97-AF65-F5344CB8AC3E}">
        <p14:creationId xmlns:p14="http://schemas.microsoft.com/office/powerpoint/2010/main" val="39612716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4572000"/>
            <a:ext cx="8519160" cy="1384995"/>
          </a:xfrm>
          <a:prstGeom prst="rect">
            <a:avLst/>
          </a:prstGeom>
        </p:spPr>
        <p:txBody>
          <a:bodyPr wrap="square">
            <a:spAutoFit/>
          </a:bodyPr>
          <a:lstStyle/>
          <a:p>
            <a:r>
              <a:rPr lang="en-US" sz="2800" b="1" dirty="0">
                <a:solidFill>
                  <a:srgbClr val="FF0000"/>
                </a:solidFill>
              </a:rPr>
              <a:t>Robert Emmons</a:t>
            </a:r>
            <a:r>
              <a:rPr lang="en-US" sz="2800" b="1" dirty="0"/>
              <a:t>, perhaps the world’s leading scientific expert on gratitude, argues that gratitude has two key components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9943" y="457200"/>
            <a:ext cx="3476471" cy="3781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02261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86800" cy="5940088"/>
          </a:xfrm>
          <a:prstGeom prst="rect">
            <a:avLst/>
          </a:prstGeom>
        </p:spPr>
        <p:txBody>
          <a:bodyPr wrap="square">
            <a:spAutoFit/>
          </a:bodyPr>
          <a:lstStyle/>
          <a:p>
            <a:pPr algn="ctr"/>
            <a:r>
              <a:rPr lang="en-US" sz="4400" b="1" dirty="0" smtClean="0">
                <a:solidFill>
                  <a:srgbClr val="7030A0"/>
                </a:solidFill>
              </a:rPr>
              <a:t>Gratitude</a:t>
            </a:r>
          </a:p>
          <a:p>
            <a:endParaRPr lang="en-US" sz="2800" b="1" dirty="0" smtClean="0"/>
          </a:p>
          <a:p>
            <a:r>
              <a:rPr lang="en-US" sz="2800" b="1" dirty="0" smtClean="0"/>
              <a:t>“</a:t>
            </a:r>
            <a:r>
              <a:rPr lang="en-US" sz="2800" b="1" dirty="0"/>
              <a:t>First,” he writes, “it’s an affirmation of goodness. We affirm that there are good things in the world, gifts and benefits we’ve received</a:t>
            </a:r>
            <a:r>
              <a:rPr lang="en-US" sz="2800" b="1" dirty="0" smtClean="0"/>
              <a:t>.”</a:t>
            </a:r>
          </a:p>
          <a:p>
            <a:endParaRPr lang="en-US" sz="2800" b="1" dirty="0" smtClean="0"/>
          </a:p>
          <a:p>
            <a:endParaRPr lang="en-US" sz="2800" b="1" dirty="0"/>
          </a:p>
          <a:p>
            <a:r>
              <a:rPr lang="en-US" sz="2800" b="1" dirty="0"/>
              <a:t>In the second part of gratitude, he explains, “we recognize that the sources of this goodness are outside of ourselves. … We acknowledge that other people—or even higher powers, if you’re of a spiritual mindset—gave us many gifts, big and small, to help us achieve the goodness in our lives.”</a:t>
            </a:r>
          </a:p>
        </p:txBody>
      </p:sp>
    </p:spTree>
    <p:extLst>
      <p:ext uri="{BB962C8B-B14F-4D97-AF65-F5344CB8AC3E}">
        <p14:creationId xmlns:p14="http://schemas.microsoft.com/office/powerpoint/2010/main" val="256743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TOP TWENTY PRINCIPLES</a:t>
            </a:r>
            <a:endParaRPr lang="en-US" b="1" dirty="0">
              <a:solidFill>
                <a:srgbClr val="FF0000"/>
              </a:solidFill>
            </a:endParaRPr>
          </a:p>
        </p:txBody>
      </p:sp>
      <p:sp>
        <p:nvSpPr>
          <p:cNvPr id="3" name="Content Placeholder 2"/>
          <p:cNvSpPr>
            <a:spLocks noGrp="1"/>
          </p:cNvSpPr>
          <p:nvPr>
            <p:ph sz="half" idx="1"/>
          </p:nvPr>
        </p:nvSpPr>
        <p:spPr/>
        <p:txBody>
          <a:bodyPr>
            <a:noAutofit/>
          </a:bodyPr>
          <a:lstStyle/>
          <a:p>
            <a:r>
              <a:rPr lang="en-US" sz="3200" b="1" dirty="0"/>
              <a:t>PRINCIPLE 14 </a:t>
            </a:r>
            <a:r>
              <a:rPr lang="en-US" sz="3200" dirty="0"/>
              <a:t>Interpersonal relationships and </a:t>
            </a:r>
            <a:r>
              <a:rPr lang="en-US" sz="3200" dirty="0" smtClean="0"/>
              <a:t>communication are </a:t>
            </a:r>
            <a:r>
              <a:rPr lang="en-US" sz="3200" dirty="0"/>
              <a:t>critical to both the </a:t>
            </a:r>
            <a:r>
              <a:rPr lang="en-US" sz="3200" dirty="0" smtClean="0"/>
              <a:t>teaching– earning </a:t>
            </a:r>
            <a:r>
              <a:rPr lang="en-US" sz="3200" dirty="0"/>
              <a:t>process and the </a:t>
            </a:r>
            <a:r>
              <a:rPr lang="en-US" sz="3200" dirty="0" smtClean="0"/>
              <a:t>social-emotional development </a:t>
            </a:r>
            <a:r>
              <a:rPr lang="en-US" sz="3200" dirty="0"/>
              <a:t>of students</a:t>
            </a:r>
            <a:r>
              <a:rPr lang="en-US" sz="3200" dirty="0" smtClean="0"/>
              <a:t>.</a:t>
            </a:r>
            <a:endParaRPr lang="en-US" sz="3200" dirty="0"/>
          </a:p>
        </p:txBody>
      </p:sp>
      <p:sp>
        <p:nvSpPr>
          <p:cNvPr id="4" name="Content Placeholder 3"/>
          <p:cNvSpPr>
            <a:spLocks noGrp="1"/>
          </p:cNvSpPr>
          <p:nvPr>
            <p:ph sz="half" idx="2"/>
          </p:nvPr>
        </p:nvSpPr>
        <p:spPr/>
        <p:txBody>
          <a:bodyPr>
            <a:normAutofit/>
          </a:bodyPr>
          <a:lstStyle/>
          <a:p>
            <a:r>
              <a:rPr lang="en-US" sz="3600" b="1" dirty="0"/>
              <a:t>PRINCIPLE 15 </a:t>
            </a:r>
            <a:endParaRPr lang="en-US" sz="3600" b="1" dirty="0" smtClean="0"/>
          </a:p>
          <a:p>
            <a:pPr marL="0" indent="0">
              <a:buNone/>
            </a:pPr>
            <a:r>
              <a:rPr lang="en-US" sz="3600" dirty="0" smtClean="0"/>
              <a:t>Emotional </a:t>
            </a:r>
            <a:r>
              <a:rPr lang="en-US" sz="3600" dirty="0"/>
              <a:t>well-being </a:t>
            </a:r>
            <a:r>
              <a:rPr lang="en-US" sz="3600" dirty="0" smtClean="0"/>
              <a:t>influences educational </a:t>
            </a:r>
            <a:r>
              <a:rPr lang="en-US" sz="3600" dirty="0"/>
              <a:t>performance, l</a:t>
            </a:r>
            <a:r>
              <a:rPr lang="en-US" sz="3600" dirty="0" smtClean="0"/>
              <a:t>earning and </a:t>
            </a:r>
            <a:r>
              <a:rPr lang="en-US" sz="3600" dirty="0"/>
              <a:t>development</a:t>
            </a:r>
          </a:p>
          <a:p>
            <a:endParaRPr lang="en-US" dirty="0"/>
          </a:p>
        </p:txBody>
      </p:sp>
    </p:spTree>
    <p:extLst>
      <p:ext uri="{BB962C8B-B14F-4D97-AF65-F5344CB8AC3E}">
        <p14:creationId xmlns:p14="http://schemas.microsoft.com/office/powerpoint/2010/main" val="24377668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86800" cy="3539430"/>
          </a:xfrm>
          <a:prstGeom prst="rect">
            <a:avLst/>
          </a:prstGeom>
        </p:spPr>
        <p:txBody>
          <a:bodyPr wrap="square">
            <a:spAutoFit/>
          </a:bodyPr>
          <a:lstStyle/>
          <a:p>
            <a:r>
              <a:rPr lang="en-US" sz="2800" b="1" dirty="0" smtClean="0">
                <a:solidFill>
                  <a:srgbClr val="7030A0"/>
                </a:solidFill>
              </a:rPr>
              <a:t>“Gratitude </a:t>
            </a:r>
            <a:r>
              <a:rPr lang="en-US" sz="2800" b="1" dirty="0">
                <a:solidFill>
                  <a:srgbClr val="7030A0"/>
                </a:solidFill>
              </a:rPr>
              <a:t>heals, energizes, and transforms lives. We are engaged in a long-term research project designed to create and disseminate a large body of novel scientific data on the nature of gratitude, its causes, and its potential consequences for human health and well-being</a:t>
            </a:r>
            <a:r>
              <a:rPr lang="en-US" sz="2800" b="1" dirty="0" smtClean="0">
                <a:solidFill>
                  <a:srgbClr val="7030A0"/>
                </a:solidFill>
              </a:rPr>
              <a:t>.”</a:t>
            </a:r>
          </a:p>
          <a:p>
            <a:endParaRPr lang="en-US" sz="2800" b="1" dirty="0">
              <a:solidFill>
                <a:srgbClr val="7030A0"/>
              </a:solidFill>
            </a:endParaRPr>
          </a:p>
          <a:p>
            <a:endParaRPr lang="en-US" sz="2800" b="1" dirty="0">
              <a:solidFill>
                <a:srgbClr val="7030A0"/>
              </a:solidFill>
            </a:endParaRPr>
          </a:p>
        </p:txBody>
      </p:sp>
      <p:pic>
        <p:nvPicPr>
          <p:cNvPr id="3" name="Picture 2" descr="Emmons Lab | Robert Emmons, Ph.D., Lab Director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276600"/>
            <a:ext cx="8001000" cy="3581400"/>
          </a:xfrm>
          <a:prstGeom prst="rect">
            <a:avLst/>
          </a:prstGeom>
        </p:spPr>
      </p:pic>
    </p:spTree>
    <p:extLst>
      <p:ext uri="{BB962C8B-B14F-4D97-AF65-F5344CB8AC3E}">
        <p14:creationId xmlns:p14="http://schemas.microsoft.com/office/powerpoint/2010/main" val="38954796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Gratitude</a:t>
            </a:r>
            <a:endParaRPr lang="en-US" b="1" dirty="0">
              <a:solidFill>
                <a:srgbClr val="7030A0"/>
              </a:solidFill>
            </a:endParaRPr>
          </a:p>
        </p:txBody>
      </p:sp>
      <p:pic>
        <p:nvPicPr>
          <p:cNvPr id="3" name="Picture 2" descr="Gratitude | Greater Good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752600"/>
            <a:ext cx="8839200" cy="4758586"/>
          </a:xfrm>
          <a:prstGeom prst="rect">
            <a:avLst/>
          </a:prstGeom>
        </p:spPr>
      </p:pic>
    </p:spTree>
    <p:extLst>
      <p:ext uri="{BB962C8B-B14F-4D97-AF65-F5344CB8AC3E}">
        <p14:creationId xmlns:p14="http://schemas.microsoft.com/office/powerpoint/2010/main" val="39743815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tx2">
                    <a:lumMod val="60000"/>
                    <a:lumOff val="40000"/>
                  </a:schemeClr>
                </a:solidFill>
              </a:rPr>
              <a:t>Gratitude exercises</a:t>
            </a:r>
            <a:endParaRPr lang="en-US" b="1" u="sng" dirty="0">
              <a:solidFill>
                <a:schemeClr val="tx2">
                  <a:lumMod val="60000"/>
                  <a:lumOff val="40000"/>
                </a:schemeClr>
              </a:solidFill>
            </a:endParaRPr>
          </a:p>
        </p:txBody>
      </p:sp>
      <p:sp>
        <p:nvSpPr>
          <p:cNvPr id="3" name="TextBox 2"/>
          <p:cNvSpPr txBox="1"/>
          <p:nvPr/>
        </p:nvSpPr>
        <p:spPr>
          <a:xfrm>
            <a:off x="381000" y="1447800"/>
            <a:ext cx="8534400" cy="5016758"/>
          </a:xfrm>
          <a:prstGeom prst="rect">
            <a:avLst/>
          </a:prstGeom>
          <a:noFill/>
        </p:spPr>
        <p:txBody>
          <a:bodyPr wrap="square" rtlCol="0">
            <a:spAutoFit/>
          </a:bodyPr>
          <a:lstStyle/>
          <a:p>
            <a:pPr algn="ctr"/>
            <a:r>
              <a:rPr lang="en-US" sz="2800" dirty="0" smtClean="0">
                <a:hlinkClick r:id="rId3"/>
              </a:rPr>
              <a:t>https://www.youtube.com/watch?v=oHv6vTKD6lg</a:t>
            </a:r>
            <a:endParaRPr lang="en-US" sz="2800" dirty="0" smtClean="0"/>
          </a:p>
          <a:p>
            <a:pPr algn="ctr"/>
            <a:endParaRPr lang="en-US" sz="2800" b="1" dirty="0"/>
          </a:p>
          <a:p>
            <a:pPr algn="ctr"/>
            <a:r>
              <a:rPr lang="en-US" sz="2800" b="1" dirty="0" smtClean="0"/>
              <a:t>The Science of Happiness - An Experiment in Gratitude</a:t>
            </a:r>
          </a:p>
          <a:p>
            <a:pPr algn="ctr"/>
            <a:endParaRPr lang="en-US" sz="2800" b="1" dirty="0">
              <a:hlinkClick r:id="rId4"/>
            </a:endParaRPr>
          </a:p>
          <a:p>
            <a:pPr algn="ctr"/>
            <a:r>
              <a:rPr lang="en-US" sz="2800" b="1" dirty="0" smtClean="0">
                <a:hlinkClick r:id="rId4"/>
              </a:rPr>
              <a:t>http://kidshealth.org/teen/your_mind/emotions/gratitude-worksheet.html</a:t>
            </a:r>
            <a:endParaRPr lang="en-US" sz="2800" b="1" dirty="0" smtClean="0"/>
          </a:p>
          <a:p>
            <a:pPr algn="ctr"/>
            <a:endParaRPr lang="en-US" sz="2800" b="1" dirty="0"/>
          </a:p>
          <a:p>
            <a:pPr algn="ctr"/>
            <a:endParaRPr lang="en-US" sz="2800" b="1" dirty="0" smtClean="0"/>
          </a:p>
          <a:p>
            <a:pPr algn="ctr"/>
            <a:endParaRPr lang="en-US" sz="2400" b="1" dirty="0"/>
          </a:p>
          <a:p>
            <a:pPr algn="ctr"/>
            <a:endParaRPr lang="en-US" sz="2400" b="1" dirty="0" smtClean="0"/>
          </a:p>
          <a:p>
            <a:pPr algn="ctr"/>
            <a:endParaRPr lang="en-US" sz="2400" b="1" dirty="0"/>
          </a:p>
          <a:p>
            <a:pPr algn="ctr"/>
            <a:endParaRPr lang="en-US" sz="2400" b="1"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6990" y="4419600"/>
            <a:ext cx="4152900" cy="150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6057450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381000"/>
            <a:ext cx="8229600" cy="1143000"/>
          </a:xfrm>
        </p:spPr>
        <p:txBody>
          <a:bodyPr>
            <a:normAutofit fontScale="90000"/>
          </a:bodyPr>
          <a:lstStyle/>
          <a:p>
            <a:r>
              <a:rPr lang="en-US" b="1" dirty="0" smtClean="0">
                <a:solidFill>
                  <a:srgbClr val="7030A0"/>
                </a:solidFill>
              </a:rPr>
              <a:t>Gratitude – excellent video with great suggestions teachers can use with students  </a:t>
            </a:r>
            <a:endParaRPr lang="en-US" b="1" dirty="0">
              <a:solidFill>
                <a:srgbClr val="7030A0"/>
              </a:solidFill>
            </a:endParaRPr>
          </a:p>
        </p:txBody>
      </p:sp>
      <p:pic>
        <p:nvPicPr>
          <p:cNvPr id="5" name="Picture 4" descr="Emiliana Simon-Thomas on Gratitude for Educators - YouTube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905000"/>
            <a:ext cx="8763000" cy="4717564"/>
          </a:xfrm>
          <a:prstGeom prst="rect">
            <a:avLst/>
          </a:prstGeom>
        </p:spPr>
      </p:pic>
    </p:spTree>
    <p:extLst>
      <p:ext uri="{BB962C8B-B14F-4D97-AF65-F5344CB8AC3E}">
        <p14:creationId xmlns:p14="http://schemas.microsoft.com/office/powerpoint/2010/main" val="27426367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7030A0"/>
                </a:solidFill>
              </a:rPr>
              <a:t>Research to share</a:t>
            </a:r>
            <a:r>
              <a:rPr lang="en-US" dirty="0" smtClean="0"/>
              <a:t> </a:t>
            </a:r>
            <a:endParaRPr lang="en-US" dirty="0"/>
          </a:p>
        </p:txBody>
      </p:sp>
      <p:sp>
        <p:nvSpPr>
          <p:cNvPr id="4" name="TextBox 3"/>
          <p:cNvSpPr txBox="1"/>
          <p:nvPr/>
        </p:nvSpPr>
        <p:spPr>
          <a:xfrm>
            <a:off x="228600" y="1905000"/>
            <a:ext cx="8686800" cy="4770537"/>
          </a:xfrm>
          <a:prstGeom prst="rect">
            <a:avLst/>
          </a:prstGeom>
          <a:noFill/>
        </p:spPr>
        <p:txBody>
          <a:bodyPr wrap="square" rtlCol="0">
            <a:spAutoFit/>
          </a:bodyPr>
          <a:lstStyle/>
          <a:p>
            <a:r>
              <a:rPr lang="en-US" sz="3200" b="1" dirty="0" smtClean="0">
                <a:hlinkClick r:id="rId2"/>
              </a:rPr>
              <a:t>Expanding </a:t>
            </a:r>
            <a:r>
              <a:rPr lang="en-US" sz="3200" b="1" dirty="0">
                <a:hlinkClick r:id="rId2"/>
              </a:rPr>
              <a:t>the Science and Practice of Gratitude</a:t>
            </a:r>
            <a:r>
              <a:rPr lang="en-US" sz="3200" b="1" dirty="0"/>
              <a:t> </a:t>
            </a:r>
            <a:endParaRPr lang="en-US" sz="3200" b="1" dirty="0" smtClean="0"/>
          </a:p>
          <a:p>
            <a:r>
              <a:rPr lang="en-US" sz="3200" b="1" dirty="0" smtClean="0"/>
              <a:t>project</a:t>
            </a:r>
          </a:p>
          <a:p>
            <a:endParaRPr lang="en-US" sz="2400" b="1" dirty="0"/>
          </a:p>
          <a:p>
            <a:r>
              <a:rPr lang="en-US" sz="2400" b="1" dirty="0" smtClean="0"/>
              <a:t>Phase </a:t>
            </a:r>
            <a:r>
              <a:rPr lang="en-US" sz="2400" b="1" dirty="0"/>
              <a:t>Two of this project will focus heavily on how gratitude research findings can be implemented in the field of education. </a:t>
            </a:r>
            <a:endParaRPr lang="en-US" sz="2400" b="1" dirty="0" smtClean="0"/>
          </a:p>
          <a:p>
            <a:endParaRPr lang="en-US" sz="2400" b="1" dirty="0"/>
          </a:p>
          <a:p>
            <a:r>
              <a:rPr lang="en-US" sz="2400" dirty="0" smtClean="0"/>
              <a:t>In </a:t>
            </a:r>
            <a:r>
              <a:rPr lang="en-US" sz="2400" dirty="0"/>
              <a:t>particular, the project will seek innovative ways to share with educators the most effective, low-cost strategies for boosting gratitude in themselves and among their students, supporting the well-being of teachers and students alike</a:t>
            </a:r>
            <a:r>
              <a:rPr lang="en-US" sz="2400" dirty="0" smtClean="0"/>
              <a:t>.</a:t>
            </a:r>
          </a:p>
          <a:p>
            <a:endParaRPr lang="en-US" sz="2400" dirty="0"/>
          </a:p>
          <a:p>
            <a:endParaRPr lang="en-US" sz="2400" dirty="0"/>
          </a:p>
        </p:txBody>
      </p:sp>
    </p:spTree>
    <p:extLst>
      <p:ext uri="{BB962C8B-B14F-4D97-AF65-F5344CB8AC3E}">
        <p14:creationId xmlns:p14="http://schemas.microsoft.com/office/powerpoint/2010/main" val="15537513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8458200" cy="3847207"/>
          </a:xfrm>
          <a:prstGeom prst="rect">
            <a:avLst/>
          </a:prstGeom>
        </p:spPr>
        <p:txBody>
          <a:bodyPr wrap="square">
            <a:spAutoFit/>
          </a:bodyPr>
          <a:lstStyle/>
          <a:p>
            <a:pPr algn="ctr"/>
            <a:r>
              <a:rPr lang="en-US" sz="2800" b="1" dirty="0"/>
              <a:t>The Expanding Gratitude Project</a:t>
            </a:r>
          </a:p>
          <a:p>
            <a:endParaRPr lang="en-US" b="1" dirty="0" smtClean="0">
              <a:hlinkClick r:id="rId2"/>
            </a:endParaRPr>
          </a:p>
          <a:p>
            <a:r>
              <a:rPr lang="en-US" b="1" dirty="0" smtClean="0">
                <a:hlinkClick r:id="rId2"/>
              </a:rPr>
              <a:t>About </a:t>
            </a:r>
            <a:r>
              <a:rPr lang="en-US" b="1" dirty="0">
                <a:hlinkClick r:id="rId2"/>
              </a:rPr>
              <a:t>Expanding Gratitude</a:t>
            </a:r>
            <a:endParaRPr lang="en-US" dirty="0"/>
          </a:p>
          <a:p>
            <a:r>
              <a:rPr lang="en-US" b="1" dirty="0">
                <a:hlinkClick r:id="rId3"/>
              </a:rPr>
              <a:t>Research Grant Winners</a:t>
            </a:r>
            <a:endParaRPr lang="en-US" dirty="0"/>
          </a:p>
          <a:p>
            <a:r>
              <a:rPr lang="en-US" b="1" dirty="0">
                <a:hlinkClick r:id="rId4"/>
              </a:rPr>
              <a:t>Dissertation Award Winners</a:t>
            </a:r>
            <a:endParaRPr lang="en-US" dirty="0"/>
          </a:p>
          <a:p>
            <a:r>
              <a:rPr lang="en-US" b="1" dirty="0">
                <a:hlinkClick r:id="rId5"/>
              </a:rPr>
              <a:t>Gratitude Journal: Thnx4.org</a:t>
            </a:r>
            <a:endParaRPr lang="en-US" dirty="0"/>
          </a:p>
          <a:p>
            <a:r>
              <a:rPr lang="en-US" b="1" u="sng" dirty="0">
                <a:hlinkClick r:id="rId6"/>
              </a:rPr>
              <a:t>Youth Gratitude Project</a:t>
            </a:r>
            <a:endParaRPr lang="en-US" dirty="0"/>
          </a:p>
          <a:p>
            <a:r>
              <a:rPr lang="en-US" b="1" dirty="0">
                <a:hlinkClick r:id="rId7"/>
              </a:rPr>
              <a:t>Articles about Gratitude</a:t>
            </a:r>
            <a:endParaRPr lang="en-US" dirty="0"/>
          </a:p>
          <a:p>
            <a:r>
              <a:rPr lang="en-US" b="1" dirty="0">
                <a:hlinkClick r:id="rId8"/>
              </a:rPr>
              <a:t>Gratitude Definition</a:t>
            </a:r>
            <a:endParaRPr lang="en-US" dirty="0"/>
          </a:p>
          <a:p>
            <a:r>
              <a:rPr lang="en-US" b="1" dirty="0">
                <a:hlinkClick r:id="rId9"/>
              </a:rPr>
              <a:t>Gratitude Research</a:t>
            </a:r>
            <a:endParaRPr lang="en-US" dirty="0"/>
          </a:p>
          <a:p>
            <a:r>
              <a:rPr lang="en-US" b="1" dirty="0">
                <a:hlinkClick r:id="rId10"/>
              </a:rPr>
              <a:t>Gratitude in </a:t>
            </a:r>
            <a:r>
              <a:rPr lang="en-US" b="1" dirty="0" smtClean="0">
                <a:hlinkClick r:id="rId10"/>
              </a:rPr>
              <a:t>Education</a:t>
            </a:r>
            <a:endParaRPr lang="en-US" b="1" dirty="0" smtClean="0"/>
          </a:p>
          <a:p>
            <a:endParaRPr lang="en-US" b="1" dirty="0"/>
          </a:p>
          <a:p>
            <a:endParaRPr lang="en-US" dirty="0"/>
          </a:p>
        </p:txBody>
      </p:sp>
      <p:pic>
        <p:nvPicPr>
          <p:cNvPr id="3" name="Picture 2" descr="Gratitude | Greater Good - Google Chrom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0800000" flipV="1">
            <a:off x="2743200" y="3124200"/>
            <a:ext cx="6172200" cy="3322805"/>
          </a:xfrm>
          <a:prstGeom prst="rect">
            <a:avLst/>
          </a:prstGeom>
        </p:spPr>
      </p:pic>
    </p:spTree>
    <p:extLst>
      <p:ext uri="{BB962C8B-B14F-4D97-AF65-F5344CB8AC3E}">
        <p14:creationId xmlns:p14="http://schemas.microsoft.com/office/powerpoint/2010/main" val="11682102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50000"/>
                  </a:schemeClr>
                </a:solidFill>
              </a:rPr>
              <a:t>Sonja </a:t>
            </a:r>
            <a:r>
              <a:rPr lang="en-US" b="1" dirty="0" err="1" smtClean="0">
                <a:solidFill>
                  <a:schemeClr val="accent2">
                    <a:lumMod val="50000"/>
                  </a:schemeClr>
                </a:solidFill>
              </a:rPr>
              <a:t>Lyubomirsky</a:t>
            </a:r>
            <a:r>
              <a:rPr lang="en-US" b="1" dirty="0" smtClean="0">
                <a:solidFill>
                  <a:schemeClr val="accent2">
                    <a:lumMod val="50000"/>
                  </a:schemeClr>
                </a:solidFill>
              </a:rPr>
              <a:t>   </a:t>
            </a:r>
            <a:endParaRPr lang="en-US" b="1" dirty="0">
              <a:solidFill>
                <a:schemeClr val="accent2">
                  <a:lumMod val="50000"/>
                </a:schemeClr>
              </a:solidFill>
            </a:endParaRPr>
          </a:p>
        </p:txBody>
      </p:sp>
      <p:pic>
        <p:nvPicPr>
          <p:cNvPr id="3" name="Picture 2" descr="Eight Ways Gratitude Boosts Happiness - Gratefulness.org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676400"/>
            <a:ext cx="8278091" cy="4456513"/>
          </a:xfrm>
          <a:prstGeom prst="rect">
            <a:avLst/>
          </a:prstGeom>
        </p:spPr>
      </p:pic>
    </p:spTree>
    <p:extLst>
      <p:ext uri="{BB962C8B-B14F-4D97-AF65-F5344CB8AC3E}">
        <p14:creationId xmlns:p14="http://schemas.microsoft.com/office/powerpoint/2010/main" val="382288784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ositive Activities and Well-Being Laboratory | SonjaLyubomirsky.com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752600"/>
            <a:ext cx="8763000" cy="4717564"/>
          </a:xfrm>
          <a:prstGeom prst="rect">
            <a:avLst/>
          </a:prstGeom>
        </p:spPr>
      </p:pic>
      <p:sp>
        <p:nvSpPr>
          <p:cNvPr id="3" name="TextBox 2"/>
          <p:cNvSpPr txBox="1"/>
          <p:nvPr/>
        </p:nvSpPr>
        <p:spPr>
          <a:xfrm>
            <a:off x="609600" y="609600"/>
            <a:ext cx="8001000" cy="769441"/>
          </a:xfrm>
          <a:prstGeom prst="rect">
            <a:avLst/>
          </a:prstGeom>
          <a:noFill/>
        </p:spPr>
        <p:txBody>
          <a:bodyPr wrap="square" rtlCol="0">
            <a:spAutoFit/>
          </a:bodyPr>
          <a:lstStyle/>
          <a:p>
            <a:pPr algn="ctr"/>
            <a:r>
              <a:rPr lang="en-US" sz="4400" b="1" dirty="0" smtClean="0">
                <a:solidFill>
                  <a:schemeClr val="accent2">
                    <a:lumMod val="50000"/>
                  </a:schemeClr>
                </a:solidFill>
              </a:rPr>
              <a:t>Sonja </a:t>
            </a:r>
            <a:r>
              <a:rPr lang="en-US" sz="4400" b="1" dirty="0" err="1" smtClean="0">
                <a:solidFill>
                  <a:schemeClr val="accent2">
                    <a:lumMod val="50000"/>
                  </a:schemeClr>
                </a:solidFill>
              </a:rPr>
              <a:t>Lyubomirsky</a:t>
            </a:r>
            <a:r>
              <a:rPr lang="en-US" sz="4400" b="1" dirty="0" smtClean="0">
                <a:solidFill>
                  <a:schemeClr val="accent2">
                    <a:lumMod val="50000"/>
                  </a:schemeClr>
                </a:solidFill>
              </a:rPr>
              <a:t> </a:t>
            </a:r>
            <a:endParaRPr lang="en-US" sz="4400" dirty="0">
              <a:solidFill>
                <a:schemeClr val="accent2">
                  <a:lumMod val="50000"/>
                </a:schemeClr>
              </a:solidFill>
            </a:endParaRPr>
          </a:p>
        </p:txBody>
      </p:sp>
    </p:spTree>
    <p:extLst>
      <p:ext uri="{BB962C8B-B14F-4D97-AF65-F5344CB8AC3E}">
        <p14:creationId xmlns:p14="http://schemas.microsoft.com/office/powerpoint/2010/main" val="26887426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nd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981200"/>
            <a:ext cx="8610817" cy="4386407"/>
          </a:xfrm>
          <a:prstGeom prst="rect">
            <a:avLst/>
          </a:prstGeom>
        </p:spPr>
      </p:pic>
      <p:sp>
        <p:nvSpPr>
          <p:cNvPr id="3" name="TextBox 2"/>
          <p:cNvSpPr txBox="1"/>
          <p:nvPr/>
        </p:nvSpPr>
        <p:spPr>
          <a:xfrm>
            <a:off x="990600" y="501134"/>
            <a:ext cx="7086600" cy="769441"/>
          </a:xfrm>
          <a:prstGeom prst="rect">
            <a:avLst/>
          </a:prstGeom>
          <a:noFill/>
        </p:spPr>
        <p:txBody>
          <a:bodyPr wrap="square" rtlCol="0">
            <a:spAutoFit/>
          </a:bodyPr>
          <a:lstStyle/>
          <a:p>
            <a:r>
              <a:rPr lang="en-US" sz="4400" b="1" dirty="0" smtClean="0"/>
              <a:t>    Teens </a:t>
            </a:r>
            <a:r>
              <a:rPr lang="en-US" sz="4400" b="1" dirty="0"/>
              <a:t>Health – Nemours </a:t>
            </a:r>
          </a:p>
        </p:txBody>
      </p:sp>
    </p:spTree>
    <p:extLst>
      <p:ext uri="{BB962C8B-B14F-4D97-AF65-F5344CB8AC3E}">
        <p14:creationId xmlns:p14="http://schemas.microsoft.com/office/powerpoint/2010/main" val="23532170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1767840"/>
            <a:ext cx="41529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381000" y="228600"/>
            <a:ext cx="8458200" cy="6063198"/>
          </a:xfrm>
          <a:prstGeom prst="rect">
            <a:avLst/>
          </a:prstGeom>
        </p:spPr>
        <p:txBody>
          <a:bodyPr wrap="square">
            <a:spAutoFit/>
          </a:bodyPr>
          <a:lstStyle/>
          <a:p>
            <a:pPr fontAlgn="base"/>
            <a:r>
              <a:rPr lang="en-US" sz="2800" b="1" dirty="0"/>
              <a:t>Being Your Best Self</a:t>
            </a:r>
          </a:p>
          <a:p>
            <a:pPr fontAlgn="base"/>
            <a:r>
              <a:rPr lang="en-US" dirty="0">
                <a:hlinkClick r:id="rId3"/>
              </a:rPr>
              <a:t>3 Ways to Increase Positive Emotions</a:t>
            </a:r>
            <a:endParaRPr lang="en-US" dirty="0"/>
          </a:p>
          <a:p>
            <a:pPr fontAlgn="base"/>
            <a:r>
              <a:rPr lang="en-US" dirty="0">
                <a:hlinkClick r:id="rId4"/>
              </a:rPr>
              <a:t>3 Ways to Practice Gratitude</a:t>
            </a:r>
            <a:endParaRPr lang="en-US" dirty="0"/>
          </a:p>
          <a:p>
            <a:pPr fontAlgn="base"/>
            <a:r>
              <a:rPr lang="en-US" dirty="0">
                <a:hlinkClick r:id="rId5"/>
              </a:rPr>
              <a:t>5 Ways to Be More Aware of Your Emotions</a:t>
            </a:r>
            <a:endParaRPr lang="en-US" dirty="0"/>
          </a:p>
          <a:p>
            <a:pPr fontAlgn="base"/>
            <a:r>
              <a:rPr lang="en-US" dirty="0">
                <a:hlinkClick r:id="rId6"/>
              </a:rPr>
              <a:t>Apologizing</a:t>
            </a:r>
            <a:endParaRPr lang="en-US" dirty="0"/>
          </a:p>
          <a:p>
            <a:pPr fontAlgn="base"/>
            <a:r>
              <a:rPr lang="en-US" dirty="0">
                <a:hlinkClick r:id="rId7"/>
              </a:rPr>
              <a:t>Assertiveness</a:t>
            </a:r>
            <a:endParaRPr lang="en-US" dirty="0"/>
          </a:p>
          <a:p>
            <a:pPr fontAlgn="base"/>
            <a:r>
              <a:rPr lang="en-US" dirty="0">
                <a:hlinkClick r:id="rId8"/>
              </a:rPr>
              <a:t>Be Your Best Self</a:t>
            </a:r>
            <a:endParaRPr lang="en-US" dirty="0"/>
          </a:p>
          <a:p>
            <a:pPr fontAlgn="base"/>
            <a:r>
              <a:rPr lang="en-US" dirty="0">
                <a:hlinkClick r:id="rId9"/>
              </a:rPr>
              <a:t>Choosing Your Mood</a:t>
            </a:r>
            <a:endParaRPr lang="en-US" dirty="0"/>
          </a:p>
          <a:p>
            <a:pPr fontAlgn="base"/>
            <a:r>
              <a:rPr lang="en-US" dirty="0">
                <a:hlinkClick r:id="rId10"/>
              </a:rPr>
              <a:t>Confidence</a:t>
            </a:r>
            <a:endParaRPr lang="en-US" dirty="0"/>
          </a:p>
          <a:p>
            <a:pPr fontAlgn="base"/>
            <a:r>
              <a:rPr lang="en-US" dirty="0">
                <a:hlinkClick r:id="rId11"/>
              </a:rPr>
              <a:t>Confidence: A Worksheet</a:t>
            </a:r>
            <a:endParaRPr lang="en-US" dirty="0"/>
          </a:p>
          <a:p>
            <a:pPr fontAlgn="base"/>
            <a:r>
              <a:rPr lang="en-US" dirty="0">
                <a:hlinkClick r:id="rId12"/>
              </a:rPr>
              <a:t>Emotional Intelligence</a:t>
            </a:r>
            <a:endParaRPr lang="en-US" dirty="0"/>
          </a:p>
          <a:p>
            <a:pPr fontAlgn="base"/>
            <a:r>
              <a:rPr lang="en-US" dirty="0">
                <a:hlinkClick r:id="rId13"/>
              </a:rPr>
              <a:t>Good Reasons to Smile</a:t>
            </a:r>
            <a:endParaRPr lang="en-US" dirty="0"/>
          </a:p>
          <a:p>
            <a:pPr fontAlgn="base"/>
            <a:r>
              <a:rPr lang="en-US" dirty="0">
                <a:hlinkClick r:id="rId14"/>
              </a:rPr>
              <a:t>Gratitude</a:t>
            </a:r>
            <a:endParaRPr lang="en-US" dirty="0"/>
          </a:p>
          <a:p>
            <a:pPr fontAlgn="base"/>
            <a:r>
              <a:rPr lang="en-US" dirty="0">
                <a:hlinkClick r:id="rId15"/>
              </a:rPr>
              <a:t>Gratitude: A Worksheet</a:t>
            </a:r>
            <a:endParaRPr lang="en-US" dirty="0"/>
          </a:p>
          <a:p>
            <a:pPr fontAlgn="base"/>
            <a:r>
              <a:rPr lang="en-US" dirty="0">
                <a:hlinkClick r:id="rId16"/>
              </a:rPr>
              <a:t>How to Live a Happy Life</a:t>
            </a:r>
            <a:endParaRPr lang="en-US" dirty="0"/>
          </a:p>
          <a:p>
            <a:pPr fontAlgn="base"/>
            <a:r>
              <a:rPr lang="en-US" dirty="0">
                <a:hlinkClick r:id="rId17"/>
              </a:rPr>
              <a:t>How's Your Self-Esteem? (Quiz)</a:t>
            </a:r>
            <a:endParaRPr lang="en-US" dirty="0"/>
          </a:p>
          <a:p>
            <a:pPr fontAlgn="base"/>
            <a:r>
              <a:rPr lang="en-US" dirty="0">
                <a:hlinkClick r:id="rId18"/>
              </a:rPr>
              <a:t>Managing Your Emotional Reactions</a:t>
            </a:r>
            <a:endParaRPr lang="en-US" dirty="0"/>
          </a:p>
          <a:p>
            <a:pPr fontAlgn="base"/>
            <a:r>
              <a:rPr lang="en-US" dirty="0">
                <a:hlinkClick r:id="rId19"/>
              </a:rPr>
              <a:t>Optimism</a:t>
            </a:r>
            <a:endParaRPr lang="en-US" dirty="0"/>
          </a:p>
          <a:p>
            <a:pPr fontAlgn="base"/>
            <a:r>
              <a:rPr lang="en-US" dirty="0">
                <a:hlinkClick r:id="rId20"/>
              </a:rPr>
              <a:t>Positive Emotions: A </a:t>
            </a:r>
            <a:r>
              <a:rPr lang="en-US" dirty="0" smtClean="0">
                <a:hlinkClick r:id="rId20"/>
              </a:rPr>
              <a:t>Worksheet</a:t>
            </a:r>
            <a:endParaRPr lang="en-US" dirty="0" smtClean="0"/>
          </a:p>
          <a:p>
            <a:pPr fontAlgn="base"/>
            <a:endParaRPr lang="en-US" dirty="0"/>
          </a:p>
          <a:p>
            <a:pPr fontAlgn="base"/>
            <a:r>
              <a:rPr lang="en-US" b="1" dirty="0" smtClean="0"/>
              <a:t>+ MORE</a:t>
            </a:r>
            <a:endParaRPr lang="en-US" b="1" dirty="0"/>
          </a:p>
        </p:txBody>
      </p:sp>
    </p:spTree>
    <p:extLst>
      <p:ext uri="{BB962C8B-B14F-4D97-AF65-F5344CB8AC3E}">
        <p14:creationId xmlns:p14="http://schemas.microsoft.com/office/powerpoint/2010/main" val="18145158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886" y="2286000"/>
            <a:ext cx="8305800" cy="4144962"/>
          </a:xfrm>
        </p:spPr>
        <p:txBody>
          <a:bodyPr>
            <a:normAutofit/>
          </a:bodyPr>
          <a:lstStyle/>
          <a:p>
            <a:r>
              <a:rPr lang="en-US" b="1" dirty="0" smtClean="0">
                <a:solidFill>
                  <a:srgbClr val="C00000"/>
                </a:solidFill>
              </a:rPr>
              <a:t>The highest function of education is to bring about an integrated individual who is capable of dealing with life as a whole. </a:t>
            </a:r>
            <a:br>
              <a:rPr lang="en-US" b="1" dirty="0" smtClean="0">
                <a:solidFill>
                  <a:srgbClr val="C00000"/>
                </a:solidFill>
              </a:rPr>
            </a:br>
            <a:r>
              <a:rPr lang="en-US" b="1" dirty="0">
                <a:solidFill>
                  <a:srgbClr val="C00000"/>
                </a:solidFill>
              </a:rPr>
              <a:t/>
            </a:r>
            <a:br>
              <a:rPr lang="en-US" b="1" dirty="0">
                <a:solidFill>
                  <a:srgbClr val="C00000"/>
                </a:solidFill>
              </a:rPr>
            </a:br>
            <a:r>
              <a:rPr lang="en-US" b="1" dirty="0" err="1" smtClean="0">
                <a:solidFill>
                  <a:srgbClr val="C00000"/>
                </a:solidFill>
              </a:rPr>
              <a:t>Krishnamurti</a:t>
            </a:r>
            <a:r>
              <a:rPr lang="en-US" b="1" dirty="0" smtClean="0">
                <a:solidFill>
                  <a:srgbClr val="C00000"/>
                </a:solidFill>
              </a:rPr>
              <a:t> </a:t>
            </a:r>
            <a:endParaRPr lang="en-US" b="1" dirty="0">
              <a:solidFill>
                <a:srgbClr val="C00000"/>
              </a:solidFill>
            </a:endParaRPr>
          </a:p>
        </p:txBody>
      </p:sp>
      <p:pic>
        <p:nvPicPr>
          <p:cNvPr id="3074" name="Picture 2" descr="C:\Users\Owner\AppData\Local\Microsoft\Windows\Temporary Internet Files\Content.IE5\KPNUOP0H\culture_education[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69274"/>
            <a:ext cx="4524373" cy="20565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9084672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50"/>
                </a:solidFill>
              </a:rPr>
              <a:t>So much more….</a:t>
            </a:r>
            <a:endParaRPr lang="en-US" b="1" dirty="0">
              <a:solidFill>
                <a:srgbClr val="00B050"/>
              </a:solidFill>
            </a:endParaRPr>
          </a:p>
        </p:txBody>
      </p:sp>
      <p:pic>
        <p:nvPicPr>
          <p:cNvPr id="3" name="Picture 2" descr="Pursuit of Happiness | Bringing the Science of Happiness to Life - Internet Explor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036" y="1828800"/>
            <a:ext cx="8825563" cy="4495800"/>
          </a:xfrm>
          <a:prstGeom prst="rect">
            <a:avLst/>
          </a:prstGeom>
        </p:spPr>
      </p:pic>
    </p:spTree>
    <p:extLst>
      <p:ext uri="{BB962C8B-B14F-4D97-AF65-F5344CB8AC3E}">
        <p14:creationId xmlns:p14="http://schemas.microsoft.com/office/powerpoint/2010/main" val="19139964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lstStyle/>
          <a:p>
            <a:r>
              <a:rPr lang="en-US" b="1" dirty="0" smtClean="0">
                <a:solidFill>
                  <a:srgbClr val="00B050"/>
                </a:solidFill>
              </a:rPr>
              <a:t>POH Course </a:t>
            </a:r>
            <a:endParaRPr lang="en-US" b="1" dirty="0">
              <a:solidFill>
                <a:srgbClr val="00B050"/>
              </a:solidFill>
            </a:endParaRPr>
          </a:p>
        </p:txBody>
      </p:sp>
      <p:pic>
        <p:nvPicPr>
          <p:cNvPr id="3" name="Picture 2" descr="sakai.rutgers.edu : Psychology of Happiness 3 wk course : Home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 y="1295400"/>
            <a:ext cx="8686800" cy="4425113"/>
          </a:xfrm>
          <a:prstGeom prst="rect">
            <a:avLst/>
          </a:prstGeom>
        </p:spPr>
      </p:pic>
      <p:sp>
        <p:nvSpPr>
          <p:cNvPr id="4" name="TextBox 3"/>
          <p:cNvSpPr txBox="1"/>
          <p:nvPr/>
        </p:nvSpPr>
        <p:spPr>
          <a:xfrm>
            <a:off x="251030" y="6019800"/>
            <a:ext cx="8649130" cy="646331"/>
          </a:xfrm>
          <a:prstGeom prst="rect">
            <a:avLst/>
          </a:prstGeom>
          <a:noFill/>
        </p:spPr>
        <p:txBody>
          <a:bodyPr wrap="square" rtlCol="0">
            <a:spAutoFit/>
          </a:bodyPr>
          <a:lstStyle/>
          <a:p>
            <a:r>
              <a:rPr lang="en-US" b="1" dirty="0" smtClean="0">
                <a:solidFill>
                  <a:srgbClr val="C00000"/>
                </a:solidFill>
              </a:rPr>
              <a:t>I would be willing to set up an online  project site  for all of you to explore ; participate in sharing resources, have online forum discussions,  </a:t>
            </a:r>
            <a:r>
              <a:rPr lang="en-US" b="1" smtClean="0">
                <a:solidFill>
                  <a:srgbClr val="C00000"/>
                </a:solidFill>
              </a:rPr>
              <a:t>more !</a:t>
            </a:r>
            <a:endParaRPr lang="en-US" b="1" dirty="0">
              <a:solidFill>
                <a:srgbClr val="C00000"/>
              </a:solidFill>
            </a:endParaRPr>
          </a:p>
        </p:txBody>
      </p:sp>
    </p:spTree>
    <p:extLst>
      <p:ext uri="{BB962C8B-B14F-4D97-AF65-F5344CB8AC3E}">
        <p14:creationId xmlns:p14="http://schemas.microsoft.com/office/powerpoint/2010/main" val="3462278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lstStyle/>
          <a:p>
            <a:r>
              <a:rPr lang="en-US" b="1" dirty="0" smtClean="0">
                <a:solidFill>
                  <a:srgbClr val="C00000"/>
                </a:solidFill>
              </a:rPr>
              <a:t>Attitude</a:t>
            </a:r>
            <a:r>
              <a:rPr lang="en-US" dirty="0" smtClean="0"/>
              <a:t> </a:t>
            </a:r>
            <a:endParaRPr lang="en-US" dirty="0"/>
          </a:p>
        </p:txBody>
      </p:sp>
      <p:sp>
        <p:nvSpPr>
          <p:cNvPr id="3" name="TextBox 2"/>
          <p:cNvSpPr txBox="1"/>
          <p:nvPr/>
        </p:nvSpPr>
        <p:spPr>
          <a:xfrm>
            <a:off x="381000" y="1600200"/>
            <a:ext cx="8610600" cy="5970865"/>
          </a:xfrm>
          <a:prstGeom prst="rect">
            <a:avLst/>
          </a:prstGeom>
          <a:noFill/>
        </p:spPr>
        <p:txBody>
          <a:bodyPr wrap="square" rtlCol="0">
            <a:spAutoFit/>
          </a:bodyPr>
          <a:lstStyle/>
          <a:p>
            <a:r>
              <a:rPr lang="en-US" sz="2800" b="1" dirty="0" smtClean="0"/>
              <a:t>Setting </a:t>
            </a:r>
            <a:r>
              <a:rPr lang="en-US" sz="2800" b="1" dirty="0"/>
              <a:t>a positive tone for staff and students from the very beginning is a high priority for many principals and teachers.</a:t>
            </a:r>
            <a:r>
              <a:rPr lang="en-US" sz="2800" dirty="0"/>
              <a:t> </a:t>
            </a:r>
            <a:endParaRPr lang="en-US" sz="2800" dirty="0" smtClean="0"/>
          </a:p>
          <a:p>
            <a:endParaRPr lang="en-US" sz="2800" dirty="0"/>
          </a:p>
          <a:p>
            <a:r>
              <a:rPr lang="en-US" sz="2800" dirty="0" smtClean="0"/>
              <a:t>Attitude is affected by </a:t>
            </a:r>
          </a:p>
          <a:p>
            <a:pPr marL="457200" indent="-457200">
              <a:buFont typeface="Arial" panose="020B0604020202020204" pitchFamily="34" charset="0"/>
              <a:buChar char="•"/>
            </a:pPr>
            <a:r>
              <a:rPr lang="en-US" sz="2800" dirty="0"/>
              <a:t>E</a:t>
            </a:r>
            <a:r>
              <a:rPr lang="en-US" sz="2800" dirty="0" smtClean="0"/>
              <a:t>xperience, past and present </a:t>
            </a:r>
          </a:p>
          <a:p>
            <a:pPr marL="457200" indent="-457200">
              <a:buFont typeface="Arial" panose="020B0604020202020204" pitchFamily="34" charset="0"/>
              <a:buChar char="•"/>
            </a:pPr>
            <a:r>
              <a:rPr lang="en-US" sz="2800" dirty="0" smtClean="0"/>
              <a:t>Perceptions of these experiences </a:t>
            </a:r>
          </a:p>
          <a:p>
            <a:pPr marL="457200" indent="-457200">
              <a:buFont typeface="Arial" panose="020B0604020202020204" pitchFamily="34" charset="0"/>
              <a:buChar char="•"/>
            </a:pPr>
            <a:r>
              <a:rPr lang="en-US" sz="2800" dirty="0" smtClean="0"/>
              <a:t>Others reactions to your behaviors</a:t>
            </a:r>
          </a:p>
          <a:p>
            <a:pPr marL="457200" indent="-457200">
              <a:buFont typeface="Arial" panose="020B0604020202020204" pitchFamily="34" charset="0"/>
              <a:buChar char="•"/>
            </a:pPr>
            <a:r>
              <a:rPr lang="en-US" sz="2800" dirty="0" smtClean="0"/>
              <a:t>Your own interpretations of their reactions to you</a:t>
            </a:r>
          </a:p>
          <a:p>
            <a:pPr marL="457200" indent="-457200">
              <a:buFont typeface="Arial" panose="020B0604020202020204" pitchFamily="34" charset="0"/>
              <a:buChar char="•"/>
            </a:pPr>
            <a:r>
              <a:rPr lang="en-US" sz="2800" dirty="0" smtClean="0"/>
              <a:t>Your beliefs about the future</a:t>
            </a:r>
          </a:p>
          <a:p>
            <a:pPr marL="457200" indent="-457200">
              <a:buFont typeface="Arial" panose="020B0604020202020204" pitchFamily="34" charset="0"/>
              <a:buChar char="•"/>
            </a:pPr>
            <a:endParaRPr lang="en-US" sz="2800" dirty="0" smtClean="0"/>
          </a:p>
          <a:p>
            <a:endParaRPr lang="en-US" sz="2800" dirty="0"/>
          </a:p>
          <a:p>
            <a:endParaRPr lang="en-US" sz="2800" dirty="0"/>
          </a:p>
          <a:p>
            <a:r>
              <a:rPr lang="en-US" dirty="0"/>
              <a:t> </a:t>
            </a:r>
          </a:p>
        </p:txBody>
      </p:sp>
    </p:spTree>
    <p:extLst>
      <p:ext uri="{BB962C8B-B14F-4D97-AF65-F5344CB8AC3E}">
        <p14:creationId xmlns:p14="http://schemas.microsoft.com/office/powerpoint/2010/main" val="1106321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8324" y="1046917"/>
            <a:ext cx="8509316" cy="4247317"/>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Educating the mind without </a:t>
            </a:r>
          </a:p>
          <a:p>
            <a:pPr algn="ct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ducating the heart is </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no education at all</a:t>
            </a:r>
          </a:p>
          <a:p>
            <a:pPr algn="ct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Aristotle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8766622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28600"/>
            <a:ext cx="8610600" cy="923330"/>
          </a:xfrm>
          <a:prstGeom prst="rect">
            <a:avLst/>
          </a:prstGeom>
          <a:noFill/>
        </p:spPr>
        <p:txBody>
          <a:bodyPr wrap="square" lIns="91440" tIns="45720" rIns="91440" bIns="45720">
            <a:spAutoFit/>
          </a:bodyPr>
          <a:lstStyle/>
          <a:p>
            <a:pPr algn="ct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So where do we start?</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5123" name="Picture 3" descr="C:\Users\Owner\AppData\Local\Microsoft\Windows\Temporary Internet Files\Content.IE5\KPNUOP0H\brainstorming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1620" y="1295400"/>
            <a:ext cx="6080917" cy="5256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56047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75000"/>
                  </a:schemeClr>
                </a:solidFill>
              </a:rPr>
              <a:t>Knowing your strengths</a:t>
            </a:r>
            <a:endParaRPr lang="en-US" b="1" dirty="0">
              <a:solidFill>
                <a:schemeClr val="accent2">
                  <a:lumMod val="75000"/>
                </a:schemeClr>
              </a:solidFill>
            </a:endParaRPr>
          </a:p>
        </p:txBody>
      </p:sp>
      <p:sp>
        <p:nvSpPr>
          <p:cNvPr id="3" name="Text Placeholder 2"/>
          <p:cNvSpPr>
            <a:spLocks noGrp="1"/>
          </p:cNvSpPr>
          <p:nvPr>
            <p:ph type="body" idx="1"/>
          </p:nvPr>
        </p:nvSpPr>
        <p:spPr/>
        <p:txBody>
          <a:bodyPr/>
          <a:lstStyle/>
          <a:p>
            <a:r>
              <a:rPr lang="en-US" dirty="0" smtClean="0"/>
              <a:t>Identify your own strengths</a:t>
            </a:r>
            <a:endParaRPr lang="en-US" dirty="0"/>
          </a:p>
        </p:txBody>
      </p:sp>
      <p:sp>
        <p:nvSpPr>
          <p:cNvPr id="4" name="Content Placeholder 3"/>
          <p:cNvSpPr>
            <a:spLocks noGrp="1"/>
          </p:cNvSpPr>
          <p:nvPr>
            <p:ph sz="half" idx="2"/>
          </p:nvPr>
        </p:nvSpPr>
        <p:spPr/>
        <p:txBody>
          <a:bodyPr/>
          <a:lstStyle/>
          <a:p>
            <a:endParaRPr lang="en-US" dirty="0"/>
          </a:p>
        </p:txBody>
      </p:sp>
      <p:sp>
        <p:nvSpPr>
          <p:cNvPr id="5" name="Text Placeholder 4"/>
          <p:cNvSpPr>
            <a:spLocks noGrp="1"/>
          </p:cNvSpPr>
          <p:nvPr>
            <p:ph type="body" sz="quarter" idx="3"/>
          </p:nvPr>
        </p:nvSpPr>
        <p:spPr/>
        <p:txBody>
          <a:bodyPr>
            <a:normAutofit/>
          </a:bodyPr>
          <a:lstStyle/>
          <a:p>
            <a:r>
              <a:rPr lang="en-US" dirty="0" smtClean="0"/>
              <a:t>Help your students id theirs!</a:t>
            </a:r>
            <a:endParaRPr lang="en-US" dirty="0"/>
          </a:p>
        </p:txBody>
      </p:sp>
      <p:pic>
        <p:nvPicPr>
          <p:cNvPr id="6147" name="Picture 3" descr="C:\Users\Owner\AppData\Local\Microsoft\Windows\Temporary Internet Files\Content.IE5\KPNUOP0H\id-1009304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895600"/>
            <a:ext cx="3810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Owner\AppData\Local\Microsoft\Windows\Temporary Internet Files\Content.IE5\KPNUOP0H\213571-Royalty-Free-RF-Clipart-Illustration-Of-A-Group-Of-Happy-Students-Raising-Their-Hands[1].jpg"/>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0600" y="2222341"/>
            <a:ext cx="4045285" cy="3873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9528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407</TotalTime>
  <Words>1798</Words>
  <Application>Microsoft Office PowerPoint</Application>
  <PresentationFormat>On-screen Show (4:3)</PresentationFormat>
  <Paragraphs>278</Paragraphs>
  <Slides>51</Slides>
  <Notes>29</Notes>
  <HiddenSlides>0</HiddenSlides>
  <MMClips>2</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PowerPoint Presentation</vt:lpstr>
      <vt:lpstr>  Emotion in Education: An Interview with Maurice Elias The director of Rutgers University's Social and Emotional Learning Lab talks about why SEL should be an integral part of academic life. </vt:lpstr>
      <vt:lpstr>Experiencing and Teaching  Well-Being</vt:lpstr>
      <vt:lpstr>TOP TWENTY PRINCIPLES</vt:lpstr>
      <vt:lpstr>The highest function of education is to bring about an integrated individual who is capable of dealing with life as a whole.   Krishnamurti </vt:lpstr>
      <vt:lpstr>Attitude </vt:lpstr>
      <vt:lpstr>PowerPoint Presentation</vt:lpstr>
      <vt:lpstr>PowerPoint Presentation</vt:lpstr>
      <vt:lpstr>Knowing your strengths</vt:lpstr>
      <vt:lpstr>Strengths</vt:lpstr>
      <vt:lpstr>PowerPoint Presentation</vt:lpstr>
      <vt:lpstr>PowerPoint Presentation</vt:lpstr>
      <vt:lpstr>  Start by taking the VIA inventory Authentic Happiness – Seligman https://www.authentichappiness.sas.upenn.edu/testcenter    </vt:lpstr>
      <vt:lpstr>PowerPoint Presentation</vt:lpstr>
      <vt:lpstr>Use your strengths on the job, at home, in all aspects of your life</vt:lpstr>
      <vt:lpstr>Teach your students how to use their strengths</vt:lpstr>
      <vt:lpstr>PowerPoint Presentation</vt:lpstr>
      <vt:lpstr>What is missing in traditional education?</vt:lpstr>
      <vt:lpstr>What is Mindfulness ?</vt:lpstr>
      <vt:lpstr>PowerPoint Presentation</vt:lpstr>
      <vt:lpstr>Mindfulness in Education</vt:lpstr>
      <vt:lpstr>PowerPoint Presentation</vt:lpstr>
      <vt:lpstr>Simple exercise  - “pause and awareness “</vt:lpstr>
      <vt:lpstr> Where does this “fit” into Psychology  at the college level? </vt:lpstr>
      <vt:lpstr>PowerPoint Presentation</vt:lpstr>
      <vt:lpstr>Mindfulness  (recommend you watch to gain some insights from teachers – what they do with their students ) </vt:lpstr>
      <vt:lpstr>Resources for high school and college  courses</vt:lpstr>
      <vt:lpstr>Sample Lesson/Activity</vt:lpstr>
      <vt:lpstr>PowerPoint Presentation</vt:lpstr>
      <vt:lpstr>Research </vt:lpstr>
      <vt:lpstr>PowerPoint Presentation</vt:lpstr>
      <vt:lpstr>PowerPoint Presentation</vt:lpstr>
      <vt:lpstr> The Greater Good Science Center http://greatergood.berkeley.edu/ </vt:lpstr>
      <vt:lpstr>    Greater Good in Action    </vt:lpstr>
      <vt:lpstr>PowerPoint Presentation</vt:lpstr>
      <vt:lpstr>Resources for high school and college  courses</vt:lpstr>
      <vt:lpstr>Gratitude</vt:lpstr>
      <vt:lpstr>PowerPoint Presentation</vt:lpstr>
      <vt:lpstr>PowerPoint Presentation</vt:lpstr>
      <vt:lpstr>PowerPoint Presentation</vt:lpstr>
      <vt:lpstr>Gratitude</vt:lpstr>
      <vt:lpstr>Gratitude exercises</vt:lpstr>
      <vt:lpstr>Gratitude – excellent video with great suggestions teachers can use with students  </vt:lpstr>
      <vt:lpstr>Research to share </vt:lpstr>
      <vt:lpstr>PowerPoint Presentation</vt:lpstr>
      <vt:lpstr>Sonja Lyubomirsky   </vt:lpstr>
      <vt:lpstr>PowerPoint Presentation</vt:lpstr>
      <vt:lpstr>PowerPoint Presentation</vt:lpstr>
      <vt:lpstr>PowerPoint Presentation</vt:lpstr>
      <vt:lpstr>So much more….</vt:lpstr>
      <vt:lpstr>POH Course </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Experiencing and Teaching  Well-Being</dc:title>
  <dc:creator>Owner</dc:creator>
  <cp:lastModifiedBy>Owner</cp:lastModifiedBy>
  <cp:revision>74</cp:revision>
  <dcterms:created xsi:type="dcterms:W3CDTF">2015-08-18T11:14:32Z</dcterms:created>
  <dcterms:modified xsi:type="dcterms:W3CDTF">2015-09-28T15:58:48Z</dcterms:modified>
</cp:coreProperties>
</file>